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462" r:id="rId2"/>
    <p:sldId id="496" r:id="rId3"/>
    <p:sldId id="497" r:id="rId4"/>
    <p:sldId id="498" r:id="rId5"/>
    <p:sldId id="875" r:id="rId6"/>
    <p:sldId id="876" r:id="rId7"/>
    <p:sldId id="931" r:id="rId8"/>
    <p:sldId id="932" r:id="rId9"/>
    <p:sldId id="878" r:id="rId10"/>
    <p:sldId id="499" r:id="rId11"/>
    <p:sldId id="874" r:id="rId12"/>
    <p:sldId id="346" r:id="rId13"/>
    <p:sldId id="349" r:id="rId14"/>
    <p:sldId id="350" r:id="rId15"/>
    <p:sldId id="873" r:id="rId16"/>
    <p:sldId id="323" r:id="rId17"/>
    <p:sldId id="811" r:id="rId18"/>
    <p:sldId id="937" r:id="rId19"/>
    <p:sldId id="322" r:id="rId20"/>
    <p:sldId id="933" r:id="rId21"/>
    <p:sldId id="938" r:id="rId22"/>
    <p:sldId id="939" r:id="rId23"/>
    <p:sldId id="946" r:id="rId24"/>
    <p:sldId id="940" r:id="rId25"/>
    <p:sldId id="941" r:id="rId26"/>
    <p:sldId id="942" r:id="rId27"/>
    <p:sldId id="943" r:id="rId28"/>
    <p:sldId id="944" r:id="rId29"/>
    <p:sldId id="910" r:id="rId30"/>
    <p:sldId id="912" r:id="rId31"/>
    <p:sldId id="361" r:id="rId32"/>
    <p:sldId id="879" r:id="rId33"/>
    <p:sldId id="327" r:id="rId34"/>
    <p:sldId id="881" r:id="rId35"/>
    <p:sldId id="275" r:id="rId36"/>
    <p:sldId id="882" r:id="rId37"/>
    <p:sldId id="883" r:id="rId38"/>
    <p:sldId id="465" r:id="rId39"/>
    <p:sldId id="466" r:id="rId40"/>
    <p:sldId id="282" r:id="rId41"/>
    <p:sldId id="884" r:id="rId42"/>
    <p:sldId id="467" r:id="rId43"/>
    <p:sldId id="885" r:id="rId44"/>
    <p:sldId id="414" r:id="rId45"/>
    <p:sldId id="416" r:id="rId46"/>
    <p:sldId id="914" r:id="rId47"/>
    <p:sldId id="915" r:id="rId48"/>
    <p:sldId id="916" r:id="rId49"/>
    <p:sldId id="917" r:id="rId50"/>
    <p:sldId id="918" r:id="rId51"/>
    <p:sldId id="919" r:id="rId52"/>
    <p:sldId id="928" r:id="rId53"/>
    <p:sldId id="921" r:id="rId54"/>
    <p:sldId id="922" r:id="rId55"/>
    <p:sldId id="923" r:id="rId56"/>
    <p:sldId id="924" r:id="rId57"/>
    <p:sldId id="925" r:id="rId58"/>
    <p:sldId id="926" r:id="rId59"/>
    <p:sldId id="927" r:id="rId60"/>
    <p:sldId id="907" r:id="rId61"/>
    <p:sldId id="908" r:id="rId62"/>
    <p:sldId id="911" r:id="rId63"/>
    <p:sldId id="945" r:id="rId64"/>
    <p:sldId id="491" r:id="rId65"/>
    <p:sldId id="930" r:id="rId66"/>
    <p:sldId id="36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5" autoAdjust="0"/>
    <p:restoredTop sz="94660"/>
  </p:normalViewPr>
  <p:slideViewPr>
    <p:cSldViewPr snapToGrid="0">
      <p:cViewPr varScale="1">
        <p:scale>
          <a:sx n="87" d="100"/>
          <a:sy n="87" d="100"/>
        </p:scale>
        <p:origin x="120"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B581EA-6BCD-44B4-9B5E-2D12D8C8A992}" type="datetimeFigureOut">
              <a:rPr lang="en-MY" smtClean="0"/>
              <a:t>19/07/2022</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664248-A082-4118-90BC-4DEF96FBF722}" type="slidenum">
              <a:rPr lang="en-MY" smtClean="0"/>
              <a:t>‹#›</a:t>
            </a:fld>
            <a:endParaRPr lang="en-MY"/>
          </a:p>
        </p:txBody>
      </p:sp>
    </p:spTree>
    <p:extLst>
      <p:ext uri="{BB962C8B-B14F-4D97-AF65-F5344CB8AC3E}">
        <p14:creationId xmlns:p14="http://schemas.microsoft.com/office/powerpoint/2010/main" val="736188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24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1EB292-4387-2E13-3B6A-289E1AB2F5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xmlns="" id="{0F18021C-0B3E-0A00-285D-4C91C8A4AE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xmlns="" id="{3CFF78AB-9F56-553C-B705-20B41B418117}"/>
              </a:ext>
            </a:extLst>
          </p:cNvPr>
          <p:cNvSpPr>
            <a:spLocks noGrp="1"/>
          </p:cNvSpPr>
          <p:nvPr>
            <p:ph type="dt" sz="half" idx="10"/>
          </p:nvPr>
        </p:nvSpPr>
        <p:spPr/>
        <p:txBody>
          <a:bodyPr/>
          <a:lstStyle/>
          <a:p>
            <a:fld id="{BD703697-301B-4C30-865F-509EEE8E6DD0}" type="datetimeFigureOut">
              <a:rPr lang="en-MY" smtClean="0"/>
              <a:t>19/07/2022</a:t>
            </a:fld>
            <a:endParaRPr lang="en-MY"/>
          </a:p>
        </p:txBody>
      </p:sp>
      <p:sp>
        <p:nvSpPr>
          <p:cNvPr id="5" name="Footer Placeholder 4">
            <a:extLst>
              <a:ext uri="{FF2B5EF4-FFF2-40B4-BE49-F238E27FC236}">
                <a16:creationId xmlns:a16="http://schemas.microsoft.com/office/drawing/2014/main" xmlns="" id="{58BD6E17-AE7D-17CF-7841-A3532BB98AD8}"/>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xmlns="" id="{BB442AB6-EBFD-60A4-812D-A63EE8388ED2}"/>
              </a:ext>
            </a:extLst>
          </p:cNvPr>
          <p:cNvSpPr>
            <a:spLocks noGrp="1"/>
          </p:cNvSpPr>
          <p:nvPr>
            <p:ph type="sldNum" sz="quarter" idx="12"/>
          </p:nvPr>
        </p:nvSpPr>
        <p:spPr/>
        <p:txBody>
          <a:bodyPr/>
          <a:lstStyle/>
          <a:p>
            <a:fld id="{20C9E28E-2A00-41B6-9F9D-35E67E330CCA}" type="slidenum">
              <a:rPr lang="en-MY" smtClean="0"/>
              <a:t>‹#›</a:t>
            </a:fld>
            <a:endParaRPr lang="en-MY"/>
          </a:p>
        </p:txBody>
      </p:sp>
    </p:spTree>
    <p:extLst>
      <p:ext uri="{BB962C8B-B14F-4D97-AF65-F5344CB8AC3E}">
        <p14:creationId xmlns:p14="http://schemas.microsoft.com/office/powerpoint/2010/main" val="2475419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F9815A-837B-DA7F-BD30-31BEAFE2E407}"/>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xmlns="" id="{FF6C79C3-B653-516D-B919-1ED4988827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2B829AA1-0824-ADB9-1664-AB1469A7041A}"/>
              </a:ext>
            </a:extLst>
          </p:cNvPr>
          <p:cNvSpPr>
            <a:spLocks noGrp="1"/>
          </p:cNvSpPr>
          <p:nvPr>
            <p:ph type="dt" sz="half" idx="10"/>
          </p:nvPr>
        </p:nvSpPr>
        <p:spPr/>
        <p:txBody>
          <a:bodyPr/>
          <a:lstStyle/>
          <a:p>
            <a:fld id="{BD703697-301B-4C30-865F-509EEE8E6DD0}" type="datetimeFigureOut">
              <a:rPr lang="en-MY" smtClean="0"/>
              <a:t>19/07/2022</a:t>
            </a:fld>
            <a:endParaRPr lang="en-MY"/>
          </a:p>
        </p:txBody>
      </p:sp>
      <p:sp>
        <p:nvSpPr>
          <p:cNvPr id="5" name="Footer Placeholder 4">
            <a:extLst>
              <a:ext uri="{FF2B5EF4-FFF2-40B4-BE49-F238E27FC236}">
                <a16:creationId xmlns:a16="http://schemas.microsoft.com/office/drawing/2014/main" xmlns="" id="{72050395-B672-FD6C-7655-014B25396406}"/>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xmlns="" id="{886E999F-11BB-0916-C191-37489E7A0096}"/>
              </a:ext>
            </a:extLst>
          </p:cNvPr>
          <p:cNvSpPr>
            <a:spLocks noGrp="1"/>
          </p:cNvSpPr>
          <p:nvPr>
            <p:ph type="sldNum" sz="quarter" idx="12"/>
          </p:nvPr>
        </p:nvSpPr>
        <p:spPr/>
        <p:txBody>
          <a:bodyPr/>
          <a:lstStyle/>
          <a:p>
            <a:fld id="{20C9E28E-2A00-41B6-9F9D-35E67E330CCA}" type="slidenum">
              <a:rPr lang="en-MY" smtClean="0"/>
              <a:t>‹#›</a:t>
            </a:fld>
            <a:endParaRPr lang="en-MY"/>
          </a:p>
        </p:txBody>
      </p:sp>
    </p:spTree>
    <p:extLst>
      <p:ext uri="{BB962C8B-B14F-4D97-AF65-F5344CB8AC3E}">
        <p14:creationId xmlns:p14="http://schemas.microsoft.com/office/powerpoint/2010/main" val="2200688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938106A-EFA4-94BA-4A1E-FAB4BBE1631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xmlns="" id="{3BFE050C-80B3-3269-21B2-E196BB33A9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467599AE-B1F4-FE98-8D81-4DD4796A0914}"/>
              </a:ext>
            </a:extLst>
          </p:cNvPr>
          <p:cNvSpPr>
            <a:spLocks noGrp="1"/>
          </p:cNvSpPr>
          <p:nvPr>
            <p:ph type="dt" sz="half" idx="10"/>
          </p:nvPr>
        </p:nvSpPr>
        <p:spPr/>
        <p:txBody>
          <a:bodyPr/>
          <a:lstStyle/>
          <a:p>
            <a:fld id="{BD703697-301B-4C30-865F-509EEE8E6DD0}" type="datetimeFigureOut">
              <a:rPr lang="en-MY" smtClean="0"/>
              <a:t>19/07/2022</a:t>
            </a:fld>
            <a:endParaRPr lang="en-MY"/>
          </a:p>
        </p:txBody>
      </p:sp>
      <p:sp>
        <p:nvSpPr>
          <p:cNvPr id="5" name="Footer Placeholder 4">
            <a:extLst>
              <a:ext uri="{FF2B5EF4-FFF2-40B4-BE49-F238E27FC236}">
                <a16:creationId xmlns:a16="http://schemas.microsoft.com/office/drawing/2014/main" xmlns="" id="{25FAE1D5-E20F-7964-A507-65A587706723}"/>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xmlns="" id="{07BE4B4D-2787-38FD-9AC2-A7F25C26A14F}"/>
              </a:ext>
            </a:extLst>
          </p:cNvPr>
          <p:cNvSpPr>
            <a:spLocks noGrp="1"/>
          </p:cNvSpPr>
          <p:nvPr>
            <p:ph type="sldNum" sz="quarter" idx="12"/>
          </p:nvPr>
        </p:nvSpPr>
        <p:spPr/>
        <p:txBody>
          <a:bodyPr/>
          <a:lstStyle/>
          <a:p>
            <a:fld id="{20C9E28E-2A00-41B6-9F9D-35E67E330CCA}" type="slidenum">
              <a:rPr lang="en-MY" smtClean="0"/>
              <a:t>‹#›</a:t>
            </a:fld>
            <a:endParaRPr lang="en-MY"/>
          </a:p>
        </p:txBody>
      </p:sp>
    </p:spTree>
    <p:extLst>
      <p:ext uri="{BB962C8B-B14F-4D97-AF65-F5344CB8AC3E}">
        <p14:creationId xmlns:p14="http://schemas.microsoft.com/office/powerpoint/2010/main" val="2658441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2284" y="541338"/>
            <a:ext cx="9448800" cy="1447800"/>
          </a:xfrm>
        </p:spPr>
        <p:txBody>
          <a:bodyPr/>
          <a:lstStyle/>
          <a:p>
            <a:r>
              <a:rPr lang="en-US"/>
              <a:t>Click to edit Master title style</a:t>
            </a:r>
            <a:endParaRPr lang="en-MY"/>
          </a:p>
        </p:txBody>
      </p:sp>
      <p:sp>
        <p:nvSpPr>
          <p:cNvPr id="3" name="Content Placeholder 2"/>
          <p:cNvSpPr>
            <a:spLocks noGrp="1"/>
          </p:cNvSpPr>
          <p:nvPr>
            <p:ph sz="quarter" idx="1"/>
          </p:nvPr>
        </p:nvSpPr>
        <p:spPr>
          <a:xfrm>
            <a:off x="912284" y="1844676"/>
            <a:ext cx="5080000" cy="183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quarter" idx="2"/>
          </p:nvPr>
        </p:nvSpPr>
        <p:spPr>
          <a:xfrm>
            <a:off x="6195484" y="1844676"/>
            <a:ext cx="5080000" cy="183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Content Placeholder 4"/>
          <p:cNvSpPr>
            <a:spLocks noGrp="1"/>
          </p:cNvSpPr>
          <p:nvPr>
            <p:ph sz="quarter" idx="3"/>
          </p:nvPr>
        </p:nvSpPr>
        <p:spPr>
          <a:xfrm>
            <a:off x="912284" y="3835401"/>
            <a:ext cx="5080000" cy="183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Content Placeholder 5"/>
          <p:cNvSpPr>
            <a:spLocks noGrp="1"/>
          </p:cNvSpPr>
          <p:nvPr>
            <p:ph sz="quarter" idx="4"/>
          </p:nvPr>
        </p:nvSpPr>
        <p:spPr>
          <a:xfrm>
            <a:off x="6195484" y="3835401"/>
            <a:ext cx="5080000" cy="183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Rectangle 15">
            <a:extLst>
              <a:ext uri="{FF2B5EF4-FFF2-40B4-BE49-F238E27FC236}">
                <a16:creationId xmlns:a16="http://schemas.microsoft.com/office/drawing/2014/main" xmlns="" id="{2E4B4218-217E-4D70-C8C6-00C1C72C72CE}"/>
              </a:ext>
            </a:extLst>
          </p:cNvPr>
          <p:cNvSpPr>
            <a:spLocks noGrp="1" noChangeArrowheads="1"/>
          </p:cNvSpPr>
          <p:nvPr>
            <p:ph type="dt" sz="half" idx="10"/>
          </p:nvPr>
        </p:nvSpPr>
        <p:spPr/>
        <p:txBody>
          <a:bodyPr/>
          <a:lstStyle>
            <a:lvl1pPr>
              <a:defRPr/>
            </a:lvl1pPr>
          </a:lstStyle>
          <a:p>
            <a:pPr>
              <a:defRPr/>
            </a:pPr>
            <a:endParaRPr lang="en-GB" altLang="zh-CN"/>
          </a:p>
        </p:txBody>
      </p:sp>
      <p:sp>
        <p:nvSpPr>
          <p:cNvPr id="8" name="Rectangle 16">
            <a:extLst>
              <a:ext uri="{FF2B5EF4-FFF2-40B4-BE49-F238E27FC236}">
                <a16:creationId xmlns:a16="http://schemas.microsoft.com/office/drawing/2014/main" xmlns="" id="{6BCD0195-031C-C9F2-D9BD-3CA40698B878}"/>
              </a:ext>
            </a:extLst>
          </p:cNvPr>
          <p:cNvSpPr>
            <a:spLocks noGrp="1" noChangeArrowheads="1"/>
          </p:cNvSpPr>
          <p:nvPr>
            <p:ph type="ftr" sz="quarter" idx="11"/>
          </p:nvPr>
        </p:nvSpPr>
        <p:spPr/>
        <p:txBody>
          <a:bodyPr/>
          <a:lstStyle>
            <a:lvl1pPr>
              <a:defRPr/>
            </a:lvl1pPr>
          </a:lstStyle>
          <a:p>
            <a:pPr>
              <a:defRPr/>
            </a:pPr>
            <a:r>
              <a:rPr lang="en-GB" altLang="zh-CN" dirty="0"/>
              <a:t>PTSB Nepal Interview Briefing </a:t>
            </a:r>
          </a:p>
        </p:txBody>
      </p:sp>
      <p:sp>
        <p:nvSpPr>
          <p:cNvPr id="9" name="Rectangle 17">
            <a:extLst>
              <a:ext uri="{FF2B5EF4-FFF2-40B4-BE49-F238E27FC236}">
                <a16:creationId xmlns:a16="http://schemas.microsoft.com/office/drawing/2014/main" xmlns="" id="{650868F4-A134-A8C5-0EBB-1CA400FE0E0E}"/>
              </a:ext>
            </a:extLst>
          </p:cNvPr>
          <p:cNvSpPr>
            <a:spLocks noGrp="1" noChangeArrowheads="1"/>
          </p:cNvSpPr>
          <p:nvPr>
            <p:ph type="sldNum" sz="quarter" idx="12"/>
          </p:nvPr>
        </p:nvSpPr>
        <p:spPr/>
        <p:txBody>
          <a:bodyPr/>
          <a:lstStyle>
            <a:lvl1pPr>
              <a:defRPr/>
            </a:lvl1pPr>
          </a:lstStyle>
          <a:p>
            <a:pPr>
              <a:defRPr/>
            </a:pPr>
            <a:fld id="{32A9F084-A16D-417C-BB60-E0108C368C80}" type="slidenum">
              <a:rPr lang="zh-CN" altLang="en-GB"/>
              <a:pPr>
                <a:defRPr/>
              </a:pPr>
              <a:t>‹#›</a:t>
            </a:fld>
            <a:endParaRPr lang="en-GB" altLang="zh-CN"/>
          </a:p>
        </p:txBody>
      </p:sp>
    </p:spTree>
    <p:extLst>
      <p:ext uri="{BB962C8B-B14F-4D97-AF65-F5344CB8AC3E}">
        <p14:creationId xmlns:p14="http://schemas.microsoft.com/office/powerpoint/2010/main" val="14317748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E1EA5D-F3C9-6AED-5F61-4EA71C365F2B}"/>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xmlns="" id="{6519C63D-431A-264F-A024-61298794E4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4470603B-734E-55DF-44DE-2CCCF5FB194A}"/>
              </a:ext>
            </a:extLst>
          </p:cNvPr>
          <p:cNvSpPr>
            <a:spLocks noGrp="1"/>
          </p:cNvSpPr>
          <p:nvPr>
            <p:ph type="dt" sz="half" idx="10"/>
          </p:nvPr>
        </p:nvSpPr>
        <p:spPr/>
        <p:txBody>
          <a:bodyPr/>
          <a:lstStyle/>
          <a:p>
            <a:fld id="{BD703697-301B-4C30-865F-509EEE8E6DD0}" type="datetimeFigureOut">
              <a:rPr lang="en-MY" smtClean="0"/>
              <a:t>19/07/2022</a:t>
            </a:fld>
            <a:endParaRPr lang="en-MY"/>
          </a:p>
        </p:txBody>
      </p:sp>
      <p:sp>
        <p:nvSpPr>
          <p:cNvPr id="5" name="Footer Placeholder 4">
            <a:extLst>
              <a:ext uri="{FF2B5EF4-FFF2-40B4-BE49-F238E27FC236}">
                <a16:creationId xmlns:a16="http://schemas.microsoft.com/office/drawing/2014/main" xmlns="" id="{FC584658-C361-5FA7-7E62-67566FCF3695}"/>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xmlns="" id="{2B5F267A-CA8D-AD2B-4B66-D8CDD1779A0A}"/>
              </a:ext>
            </a:extLst>
          </p:cNvPr>
          <p:cNvSpPr>
            <a:spLocks noGrp="1"/>
          </p:cNvSpPr>
          <p:nvPr>
            <p:ph type="sldNum" sz="quarter" idx="12"/>
          </p:nvPr>
        </p:nvSpPr>
        <p:spPr/>
        <p:txBody>
          <a:bodyPr/>
          <a:lstStyle/>
          <a:p>
            <a:fld id="{20C9E28E-2A00-41B6-9F9D-35E67E330CCA}" type="slidenum">
              <a:rPr lang="en-MY" smtClean="0"/>
              <a:t>‹#›</a:t>
            </a:fld>
            <a:endParaRPr lang="en-MY"/>
          </a:p>
        </p:txBody>
      </p:sp>
    </p:spTree>
    <p:extLst>
      <p:ext uri="{BB962C8B-B14F-4D97-AF65-F5344CB8AC3E}">
        <p14:creationId xmlns:p14="http://schemas.microsoft.com/office/powerpoint/2010/main" val="79855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0C724-C56F-804F-1732-8DF9873DAA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xmlns="" id="{44D2C187-675A-E4D5-CF9F-19A38472FD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971A798-4B4F-73ED-C0D7-B1FC1E13BA25}"/>
              </a:ext>
            </a:extLst>
          </p:cNvPr>
          <p:cNvSpPr>
            <a:spLocks noGrp="1"/>
          </p:cNvSpPr>
          <p:nvPr>
            <p:ph type="dt" sz="half" idx="10"/>
          </p:nvPr>
        </p:nvSpPr>
        <p:spPr/>
        <p:txBody>
          <a:bodyPr/>
          <a:lstStyle/>
          <a:p>
            <a:fld id="{BD703697-301B-4C30-865F-509EEE8E6DD0}" type="datetimeFigureOut">
              <a:rPr lang="en-MY" smtClean="0"/>
              <a:t>19/07/2022</a:t>
            </a:fld>
            <a:endParaRPr lang="en-MY"/>
          </a:p>
        </p:txBody>
      </p:sp>
      <p:sp>
        <p:nvSpPr>
          <p:cNvPr id="5" name="Footer Placeholder 4">
            <a:extLst>
              <a:ext uri="{FF2B5EF4-FFF2-40B4-BE49-F238E27FC236}">
                <a16:creationId xmlns:a16="http://schemas.microsoft.com/office/drawing/2014/main" xmlns="" id="{C02D2EF5-2975-C40A-EDF3-729CADA6EA61}"/>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xmlns="" id="{B21E2ADE-3EAA-35F6-C4F2-657F2A582F5C}"/>
              </a:ext>
            </a:extLst>
          </p:cNvPr>
          <p:cNvSpPr>
            <a:spLocks noGrp="1"/>
          </p:cNvSpPr>
          <p:nvPr>
            <p:ph type="sldNum" sz="quarter" idx="12"/>
          </p:nvPr>
        </p:nvSpPr>
        <p:spPr/>
        <p:txBody>
          <a:bodyPr/>
          <a:lstStyle/>
          <a:p>
            <a:fld id="{20C9E28E-2A00-41B6-9F9D-35E67E330CCA}" type="slidenum">
              <a:rPr lang="en-MY" smtClean="0"/>
              <a:t>‹#›</a:t>
            </a:fld>
            <a:endParaRPr lang="en-MY"/>
          </a:p>
        </p:txBody>
      </p:sp>
    </p:spTree>
    <p:extLst>
      <p:ext uri="{BB962C8B-B14F-4D97-AF65-F5344CB8AC3E}">
        <p14:creationId xmlns:p14="http://schemas.microsoft.com/office/powerpoint/2010/main" val="2641755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B4DF9B-D820-FB1F-1337-2B0F5A9697DD}"/>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xmlns="" id="{7905FB13-1138-13E1-CFFD-A3F04B4B29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xmlns="" id="{EF7AD108-6565-6000-8BC5-2D3949DA6A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xmlns="" id="{E148D23F-1BA6-826E-0170-B5E37254CE9A}"/>
              </a:ext>
            </a:extLst>
          </p:cNvPr>
          <p:cNvSpPr>
            <a:spLocks noGrp="1"/>
          </p:cNvSpPr>
          <p:nvPr>
            <p:ph type="dt" sz="half" idx="10"/>
          </p:nvPr>
        </p:nvSpPr>
        <p:spPr/>
        <p:txBody>
          <a:bodyPr/>
          <a:lstStyle/>
          <a:p>
            <a:fld id="{BD703697-301B-4C30-865F-509EEE8E6DD0}" type="datetimeFigureOut">
              <a:rPr lang="en-MY" smtClean="0"/>
              <a:t>19/07/2022</a:t>
            </a:fld>
            <a:endParaRPr lang="en-MY"/>
          </a:p>
        </p:txBody>
      </p:sp>
      <p:sp>
        <p:nvSpPr>
          <p:cNvPr id="6" name="Footer Placeholder 5">
            <a:extLst>
              <a:ext uri="{FF2B5EF4-FFF2-40B4-BE49-F238E27FC236}">
                <a16:creationId xmlns:a16="http://schemas.microsoft.com/office/drawing/2014/main" xmlns="" id="{152E7341-036E-53DC-F870-1C8F8E489BA9}"/>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xmlns="" id="{28A684E4-388E-85FA-5A40-3321509A51C6}"/>
              </a:ext>
            </a:extLst>
          </p:cNvPr>
          <p:cNvSpPr>
            <a:spLocks noGrp="1"/>
          </p:cNvSpPr>
          <p:nvPr>
            <p:ph type="sldNum" sz="quarter" idx="12"/>
          </p:nvPr>
        </p:nvSpPr>
        <p:spPr/>
        <p:txBody>
          <a:bodyPr/>
          <a:lstStyle/>
          <a:p>
            <a:fld id="{20C9E28E-2A00-41B6-9F9D-35E67E330CCA}" type="slidenum">
              <a:rPr lang="en-MY" smtClean="0"/>
              <a:t>‹#›</a:t>
            </a:fld>
            <a:endParaRPr lang="en-MY"/>
          </a:p>
        </p:txBody>
      </p:sp>
    </p:spTree>
    <p:extLst>
      <p:ext uri="{BB962C8B-B14F-4D97-AF65-F5344CB8AC3E}">
        <p14:creationId xmlns:p14="http://schemas.microsoft.com/office/powerpoint/2010/main" val="189378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7C2DB3-C547-DC13-F5B2-09DC5006CBCD}"/>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xmlns="" id="{E4E66241-2C0A-FB7B-4CED-E04A12399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E020E9B-2BF5-5B69-D514-9433526F48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xmlns="" id="{5D6B523F-48C6-2D7C-59E1-B8CC768818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A5A4526-8AAE-AAA0-DBF7-EA118C679A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xmlns="" id="{968A83F9-0106-150B-627F-E2BE0E110CB0}"/>
              </a:ext>
            </a:extLst>
          </p:cNvPr>
          <p:cNvSpPr>
            <a:spLocks noGrp="1"/>
          </p:cNvSpPr>
          <p:nvPr>
            <p:ph type="dt" sz="half" idx="10"/>
          </p:nvPr>
        </p:nvSpPr>
        <p:spPr/>
        <p:txBody>
          <a:bodyPr/>
          <a:lstStyle/>
          <a:p>
            <a:fld id="{BD703697-301B-4C30-865F-509EEE8E6DD0}" type="datetimeFigureOut">
              <a:rPr lang="en-MY" smtClean="0"/>
              <a:t>19/07/2022</a:t>
            </a:fld>
            <a:endParaRPr lang="en-MY"/>
          </a:p>
        </p:txBody>
      </p:sp>
      <p:sp>
        <p:nvSpPr>
          <p:cNvPr id="8" name="Footer Placeholder 7">
            <a:extLst>
              <a:ext uri="{FF2B5EF4-FFF2-40B4-BE49-F238E27FC236}">
                <a16:creationId xmlns:a16="http://schemas.microsoft.com/office/drawing/2014/main" xmlns="" id="{3A4CDBC1-7C78-187B-07D7-C2B2498B43BB}"/>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xmlns="" id="{78DF1676-89EC-E53B-C214-2D50D8C8A777}"/>
              </a:ext>
            </a:extLst>
          </p:cNvPr>
          <p:cNvSpPr>
            <a:spLocks noGrp="1"/>
          </p:cNvSpPr>
          <p:nvPr>
            <p:ph type="sldNum" sz="quarter" idx="12"/>
          </p:nvPr>
        </p:nvSpPr>
        <p:spPr/>
        <p:txBody>
          <a:bodyPr/>
          <a:lstStyle/>
          <a:p>
            <a:fld id="{20C9E28E-2A00-41B6-9F9D-35E67E330CCA}" type="slidenum">
              <a:rPr lang="en-MY" smtClean="0"/>
              <a:t>‹#›</a:t>
            </a:fld>
            <a:endParaRPr lang="en-MY"/>
          </a:p>
        </p:txBody>
      </p:sp>
    </p:spTree>
    <p:extLst>
      <p:ext uri="{BB962C8B-B14F-4D97-AF65-F5344CB8AC3E}">
        <p14:creationId xmlns:p14="http://schemas.microsoft.com/office/powerpoint/2010/main" val="3854533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C1FD5-30F0-9111-B2FE-6DE76EA86B66}"/>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xmlns="" id="{B17DAF66-71FB-9464-5B78-C20A2A269E90}"/>
              </a:ext>
            </a:extLst>
          </p:cNvPr>
          <p:cNvSpPr>
            <a:spLocks noGrp="1"/>
          </p:cNvSpPr>
          <p:nvPr>
            <p:ph type="dt" sz="half" idx="10"/>
          </p:nvPr>
        </p:nvSpPr>
        <p:spPr/>
        <p:txBody>
          <a:bodyPr/>
          <a:lstStyle/>
          <a:p>
            <a:fld id="{BD703697-301B-4C30-865F-509EEE8E6DD0}" type="datetimeFigureOut">
              <a:rPr lang="en-MY" smtClean="0"/>
              <a:t>19/07/2022</a:t>
            </a:fld>
            <a:endParaRPr lang="en-MY"/>
          </a:p>
        </p:txBody>
      </p:sp>
      <p:sp>
        <p:nvSpPr>
          <p:cNvPr id="4" name="Footer Placeholder 3">
            <a:extLst>
              <a:ext uri="{FF2B5EF4-FFF2-40B4-BE49-F238E27FC236}">
                <a16:creationId xmlns:a16="http://schemas.microsoft.com/office/drawing/2014/main" xmlns="" id="{9AB75AE0-87B4-D24F-85D3-BED37E557E2C}"/>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xmlns="" id="{70DB018C-C9A1-9A20-D0EE-F807DC932EB7}"/>
              </a:ext>
            </a:extLst>
          </p:cNvPr>
          <p:cNvSpPr>
            <a:spLocks noGrp="1"/>
          </p:cNvSpPr>
          <p:nvPr>
            <p:ph type="sldNum" sz="quarter" idx="12"/>
          </p:nvPr>
        </p:nvSpPr>
        <p:spPr/>
        <p:txBody>
          <a:bodyPr/>
          <a:lstStyle/>
          <a:p>
            <a:fld id="{20C9E28E-2A00-41B6-9F9D-35E67E330CCA}" type="slidenum">
              <a:rPr lang="en-MY" smtClean="0"/>
              <a:t>‹#›</a:t>
            </a:fld>
            <a:endParaRPr lang="en-MY"/>
          </a:p>
        </p:txBody>
      </p:sp>
    </p:spTree>
    <p:extLst>
      <p:ext uri="{BB962C8B-B14F-4D97-AF65-F5344CB8AC3E}">
        <p14:creationId xmlns:p14="http://schemas.microsoft.com/office/powerpoint/2010/main" val="390484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C092FA-4CB4-EE91-D995-B0E979D1D368}"/>
              </a:ext>
            </a:extLst>
          </p:cNvPr>
          <p:cNvSpPr>
            <a:spLocks noGrp="1"/>
          </p:cNvSpPr>
          <p:nvPr>
            <p:ph type="dt" sz="half" idx="10"/>
          </p:nvPr>
        </p:nvSpPr>
        <p:spPr/>
        <p:txBody>
          <a:bodyPr/>
          <a:lstStyle/>
          <a:p>
            <a:fld id="{BD703697-301B-4C30-865F-509EEE8E6DD0}" type="datetimeFigureOut">
              <a:rPr lang="en-MY" smtClean="0"/>
              <a:t>19/07/2022</a:t>
            </a:fld>
            <a:endParaRPr lang="en-MY"/>
          </a:p>
        </p:txBody>
      </p:sp>
      <p:sp>
        <p:nvSpPr>
          <p:cNvPr id="3" name="Footer Placeholder 2">
            <a:extLst>
              <a:ext uri="{FF2B5EF4-FFF2-40B4-BE49-F238E27FC236}">
                <a16:creationId xmlns:a16="http://schemas.microsoft.com/office/drawing/2014/main" xmlns="" id="{EBAD29A3-9444-CC81-A474-8FB42B48EC34}"/>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xmlns="" id="{F7260C93-FB6A-0594-B983-AA566BCB539A}"/>
              </a:ext>
            </a:extLst>
          </p:cNvPr>
          <p:cNvSpPr>
            <a:spLocks noGrp="1"/>
          </p:cNvSpPr>
          <p:nvPr>
            <p:ph type="sldNum" sz="quarter" idx="12"/>
          </p:nvPr>
        </p:nvSpPr>
        <p:spPr/>
        <p:txBody>
          <a:bodyPr/>
          <a:lstStyle/>
          <a:p>
            <a:fld id="{20C9E28E-2A00-41B6-9F9D-35E67E330CCA}" type="slidenum">
              <a:rPr lang="en-MY" smtClean="0"/>
              <a:t>‹#›</a:t>
            </a:fld>
            <a:endParaRPr lang="en-MY"/>
          </a:p>
        </p:txBody>
      </p:sp>
    </p:spTree>
    <p:extLst>
      <p:ext uri="{BB962C8B-B14F-4D97-AF65-F5344CB8AC3E}">
        <p14:creationId xmlns:p14="http://schemas.microsoft.com/office/powerpoint/2010/main" val="2512272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8C4BCB-FBD0-E0F5-1837-357F5629C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xmlns="" id="{B24C305C-6854-526B-E609-BA1A14C18A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xmlns="" id="{BE3F779C-DD51-F8AC-C1CA-D227D5B7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BEF3E76-54AF-0BFE-E0CC-0589C751F342}"/>
              </a:ext>
            </a:extLst>
          </p:cNvPr>
          <p:cNvSpPr>
            <a:spLocks noGrp="1"/>
          </p:cNvSpPr>
          <p:nvPr>
            <p:ph type="dt" sz="half" idx="10"/>
          </p:nvPr>
        </p:nvSpPr>
        <p:spPr/>
        <p:txBody>
          <a:bodyPr/>
          <a:lstStyle/>
          <a:p>
            <a:fld id="{BD703697-301B-4C30-865F-509EEE8E6DD0}" type="datetimeFigureOut">
              <a:rPr lang="en-MY" smtClean="0"/>
              <a:t>19/07/2022</a:t>
            </a:fld>
            <a:endParaRPr lang="en-MY"/>
          </a:p>
        </p:txBody>
      </p:sp>
      <p:sp>
        <p:nvSpPr>
          <p:cNvPr id="6" name="Footer Placeholder 5">
            <a:extLst>
              <a:ext uri="{FF2B5EF4-FFF2-40B4-BE49-F238E27FC236}">
                <a16:creationId xmlns:a16="http://schemas.microsoft.com/office/drawing/2014/main" xmlns="" id="{D9BE62C6-72D7-F42D-808E-D2F243C59215}"/>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xmlns="" id="{9357A53C-38AC-EB5F-CDB0-AEA7355EA6B7}"/>
              </a:ext>
            </a:extLst>
          </p:cNvPr>
          <p:cNvSpPr>
            <a:spLocks noGrp="1"/>
          </p:cNvSpPr>
          <p:nvPr>
            <p:ph type="sldNum" sz="quarter" idx="12"/>
          </p:nvPr>
        </p:nvSpPr>
        <p:spPr/>
        <p:txBody>
          <a:bodyPr/>
          <a:lstStyle/>
          <a:p>
            <a:fld id="{20C9E28E-2A00-41B6-9F9D-35E67E330CCA}" type="slidenum">
              <a:rPr lang="en-MY" smtClean="0"/>
              <a:t>‹#›</a:t>
            </a:fld>
            <a:endParaRPr lang="en-MY"/>
          </a:p>
        </p:txBody>
      </p:sp>
    </p:spTree>
    <p:extLst>
      <p:ext uri="{BB962C8B-B14F-4D97-AF65-F5344CB8AC3E}">
        <p14:creationId xmlns:p14="http://schemas.microsoft.com/office/powerpoint/2010/main" val="127336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6C577B-A90E-01AD-C7A6-8F7BA3C4F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xmlns="" id="{B7DDE084-F278-E4B1-4799-780F3E83BA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xmlns="" id="{74ED495F-52E9-AC35-EB6C-A0FFCE58A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AE2BD83-6AC0-8753-67EF-DB8C8677DEC4}"/>
              </a:ext>
            </a:extLst>
          </p:cNvPr>
          <p:cNvSpPr>
            <a:spLocks noGrp="1"/>
          </p:cNvSpPr>
          <p:nvPr>
            <p:ph type="dt" sz="half" idx="10"/>
          </p:nvPr>
        </p:nvSpPr>
        <p:spPr/>
        <p:txBody>
          <a:bodyPr/>
          <a:lstStyle/>
          <a:p>
            <a:fld id="{BD703697-301B-4C30-865F-509EEE8E6DD0}" type="datetimeFigureOut">
              <a:rPr lang="en-MY" smtClean="0"/>
              <a:t>19/07/2022</a:t>
            </a:fld>
            <a:endParaRPr lang="en-MY"/>
          </a:p>
        </p:txBody>
      </p:sp>
      <p:sp>
        <p:nvSpPr>
          <p:cNvPr id="6" name="Footer Placeholder 5">
            <a:extLst>
              <a:ext uri="{FF2B5EF4-FFF2-40B4-BE49-F238E27FC236}">
                <a16:creationId xmlns:a16="http://schemas.microsoft.com/office/drawing/2014/main" xmlns="" id="{537C8278-6CE4-9333-F54B-030E2502963A}"/>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xmlns="" id="{9945FD1A-F029-0AD4-43A8-DDC1923DBE23}"/>
              </a:ext>
            </a:extLst>
          </p:cNvPr>
          <p:cNvSpPr>
            <a:spLocks noGrp="1"/>
          </p:cNvSpPr>
          <p:nvPr>
            <p:ph type="sldNum" sz="quarter" idx="12"/>
          </p:nvPr>
        </p:nvSpPr>
        <p:spPr/>
        <p:txBody>
          <a:bodyPr/>
          <a:lstStyle/>
          <a:p>
            <a:fld id="{20C9E28E-2A00-41B6-9F9D-35E67E330CCA}" type="slidenum">
              <a:rPr lang="en-MY" smtClean="0"/>
              <a:t>‹#›</a:t>
            </a:fld>
            <a:endParaRPr lang="en-MY"/>
          </a:p>
        </p:txBody>
      </p:sp>
    </p:spTree>
    <p:extLst>
      <p:ext uri="{BB962C8B-B14F-4D97-AF65-F5344CB8AC3E}">
        <p14:creationId xmlns:p14="http://schemas.microsoft.com/office/powerpoint/2010/main" val="2159154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0000"/>
            <a:lum/>
          </a:blip>
          <a:srcRect/>
          <a:stretch>
            <a:fillRect l="1000" t="2000" r="1000" b="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D277874-01C4-39E4-0EC6-677C012265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xmlns="" id="{B202666C-2F26-C1F4-7075-E96B8E2316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xmlns="" id="{AE646507-4840-A3D4-3A72-144C18CA80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03697-301B-4C30-865F-509EEE8E6DD0}" type="datetimeFigureOut">
              <a:rPr lang="en-MY" smtClean="0"/>
              <a:t>19/07/2022</a:t>
            </a:fld>
            <a:endParaRPr lang="en-MY"/>
          </a:p>
        </p:txBody>
      </p:sp>
      <p:sp>
        <p:nvSpPr>
          <p:cNvPr id="5" name="Footer Placeholder 4">
            <a:extLst>
              <a:ext uri="{FF2B5EF4-FFF2-40B4-BE49-F238E27FC236}">
                <a16:creationId xmlns:a16="http://schemas.microsoft.com/office/drawing/2014/main" xmlns="" id="{85D3C90C-96DA-821C-6EEA-726F92A08E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xmlns="" id="{A5326C62-427D-564C-901D-1E184BEE43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9E28E-2A00-41B6-9F9D-35E67E330CCA}" type="slidenum">
              <a:rPr lang="en-MY" smtClean="0"/>
              <a:t>‹#›</a:t>
            </a:fld>
            <a:endParaRPr lang="en-MY"/>
          </a:p>
        </p:txBody>
      </p:sp>
    </p:spTree>
    <p:extLst>
      <p:ext uri="{BB962C8B-B14F-4D97-AF65-F5344CB8AC3E}">
        <p14:creationId xmlns:p14="http://schemas.microsoft.com/office/powerpoint/2010/main" val="235309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63.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101.emf"/><Relationship Id="rId7" Type="http://schemas.openxmlformats.org/officeDocument/2006/relationships/image" Target="../media/image105.emf"/><Relationship Id="rId2" Type="http://schemas.openxmlformats.org/officeDocument/2006/relationships/image" Target="../media/image100.emf"/><Relationship Id="rId1" Type="http://schemas.openxmlformats.org/officeDocument/2006/relationships/slideLayout" Target="../slideLayouts/slideLayout12.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 Id="rId9" Type="http://schemas.openxmlformats.org/officeDocument/2006/relationships/image" Target="../media/image107.emf"/></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9C375-9722-4673-4710-E34ED44849FF}"/>
              </a:ext>
            </a:extLst>
          </p:cNvPr>
          <p:cNvSpPr>
            <a:spLocks noGrp="1"/>
          </p:cNvSpPr>
          <p:nvPr>
            <p:ph type="title"/>
          </p:nvPr>
        </p:nvSpPr>
        <p:spPr>
          <a:xfrm>
            <a:off x="477078" y="365125"/>
            <a:ext cx="11277600" cy="1325563"/>
          </a:xfrm>
          <a:solidFill>
            <a:schemeClr val="bg1"/>
          </a:solidFill>
        </p:spPr>
        <p:txBody>
          <a:bodyPr rtlCol="0">
            <a:normAutofit/>
          </a:bodyPr>
          <a:lstStyle/>
          <a:p>
            <a:pPr algn="ctr">
              <a:defRPr/>
            </a:pPr>
            <a:r>
              <a:rPr lang="en-US" b="1" dirty="0"/>
              <a:t>3. </a:t>
            </a:r>
            <a:r>
              <a:rPr lang="en-US" b="1" dirty="0">
                <a:solidFill>
                  <a:schemeClr val="accent5">
                    <a:lumMod val="75000"/>
                  </a:schemeClr>
                </a:solidFill>
              </a:rPr>
              <a:t>Who is PTSB, What PTSB Do</a:t>
            </a:r>
            <a:r>
              <a:rPr lang="en-US" b="1" dirty="0"/>
              <a:t/>
            </a:r>
            <a:br>
              <a:rPr lang="en-US" b="1" dirty="0"/>
            </a:br>
            <a:r>
              <a:rPr lang="en-US" b="1" dirty="0"/>
              <a:t>PTSB </a:t>
            </a:r>
            <a:r>
              <a:rPr lang="hi-IN" b="1" dirty="0"/>
              <a:t>को हो, </a:t>
            </a:r>
            <a:r>
              <a:rPr lang="en-US" b="1" dirty="0"/>
              <a:t>PTSB </a:t>
            </a:r>
            <a:r>
              <a:rPr lang="hi-IN" b="1" dirty="0"/>
              <a:t>के गर्छ</a:t>
            </a:r>
            <a:endParaRPr lang="en-MY" b="1" dirty="0"/>
          </a:p>
        </p:txBody>
      </p:sp>
      <p:sp>
        <p:nvSpPr>
          <p:cNvPr id="5" name="Rectangle 4">
            <a:extLst>
              <a:ext uri="{FF2B5EF4-FFF2-40B4-BE49-F238E27FC236}">
                <a16:creationId xmlns:a16="http://schemas.microsoft.com/office/drawing/2014/main" xmlns="" id="{7AE04174-530A-26AB-4E52-13E34EAB30C4}"/>
              </a:ext>
            </a:extLst>
          </p:cNvPr>
          <p:cNvSpPr/>
          <p:nvPr/>
        </p:nvSpPr>
        <p:spPr>
          <a:xfrm>
            <a:off x="6657975" y="4076700"/>
            <a:ext cx="3714750" cy="50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MY" sz="1600" dirty="0">
                <a:solidFill>
                  <a:srgbClr val="FF0000"/>
                </a:solidFill>
                <a:latin typeface="Arial" pitchFamily="34" charset="0"/>
                <a:cs typeface="Arial" pitchFamily="34" charset="0"/>
              </a:rPr>
              <a:t>BANGI PLASTIC SDN BHD</a:t>
            </a:r>
          </a:p>
        </p:txBody>
      </p:sp>
      <p:sp>
        <p:nvSpPr>
          <p:cNvPr id="6" name="Rectangle 5">
            <a:extLst>
              <a:ext uri="{FF2B5EF4-FFF2-40B4-BE49-F238E27FC236}">
                <a16:creationId xmlns:a16="http://schemas.microsoft.com/office/drawing/2014/main" xmlns="" id="{5F5885F2-81FF-4C5C-C9BC-5A47E1646CDE}"/>
              </a:ext>
            </a:extLst>
          </p:cNvPr>
          <p:cNvSpPr/>
          <p:nvPr/>
        </p:nvSpPr>
        <p:spPr>
          <a:xfrm>
            <a:off x="6657975" y="3475039"/>
            <a:ext cx="3714750" cy="5095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MY" sz="1600" dirty="0">
                <a:solidFill>
                  <a:schemeClr val="tx1"/>
                </a:solidFill>
                <a:latin typeface="Arial" pitchFamily="34" charset="0"/>
                <a:cs typeface="Arial" pitchFamily="34" charset="0"/>
              </a:rPr>
              <a:t>S.P.I PLASTIC INDUSTRIES (M) SDN BHD</a:t>
            </a:r>
          </a:p>
        </p:txBody>
      </p:sp>
      <p:sp>
        <p:nvSpPr>
          <p:cNvPr id="7" name="Rectangle 6">
            <a:extLst>
              <a:ext uri="{FF2B5EF4-FFF2-40B4-BE49-F238E27FC236}">
                <a16:creationId xmlns:a16="http://schemas.microsoft.com/office/drawing/2014/main" xmlns="" id="{DB52BA7C-393B-2DFA-8B71-23487AE4A4D4}"/>
              </a:ext>
            </a:extLst>
          </p:cNvPr>
          <p:cNvSpPr/>
          <p:nvPr/>
        </p:nvSpPr>
        <p:spPr>
          <a:xfrm>
            <a:off x="6672263" y="4705350"/>
            <a:ext cx="3714750" cy="527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MY" sz="1600" dirty="0">
                <a:solidFill>
                  <a:schemeClr val="tx1"/>
                </a:solidFill>
                <a:latin typeface="Arial" pitchFamily="34" charset="0"/>
                <a:cs typeface="Arial" pitchFamily="34" charset="0"/>
              </a:rPr>
              <a:t>SUN TONG SENG MOULD-TECH SDN BHD</a:t>
            </a:r>
          </a:p>
        </p:txBody>
      </p:sp>
      <p:sp>
        <p:nvSpPr>
          <p:cNvPr id="4" name="Rectangle 3">
            <a:extLst>
              <a:ext uri="{FF2B5EF4-FFF2-40B4-BE49-F238E27FC236}">
                <a16:creationId xmlns:a16="http://schemas.microsoft.com/office/drawing/2014/main" xmlns="" id="{47C1934A-5F88-965A-8B37-B6B18D82DF27}"/>
              </a:ext>
            </a:extLst>
          </p:cNvPr>
          <p:cNvSpPr/>
          <p:nvPr/>
        </p:nvSpPr>
        <p:spPr>
          <a:xfrm>
            <a:off x="3952875" y="2590801"/>
            <a:ext cx="4286250" cy="7143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MY" sz="2400" dirty="0">
                <a:solidFill>
                  <a:schemeClr val="tx1"/>
                </a:solidFill>
                <a:latin typeface="Arial" pitchFamily="34" charset="0"/>
                <a:cs typeface="Arial" pitchFamily="34" charset="0"/>
              </a:rPr>
              <a:t>SKP RESOURCES BERHAD</a:t>
            </a:r>
          </a:p>
        </p:txBody>
      </p:sp>
      <p:sp>
        <p:nvSpPr>
          <p:cNvPr id="8" name="Rectangle 7">
            <a:extLst>
              <a:ext uri="{FF2B5EF4-FFF2-40B4-BE49-F238E27FC236}">
                <a16:creationId xmlns:a16="http://schemas.microsoft.com/office/drawing/2014/main" xmlns="" id="{880BC6DE-5ED4-1692-C30A-4B5C4F9AD2B6}"/>
              </a:ext>
            </a:extLst>
          </p:cNvPr>
          <p:cNvSpPr/>
          <p:nvPr/>
        </p:nvSpPr>
        <p:spPr>
          <a:xfrm>
            <a:off x="1692276" y="4675189"/>
            <a:ext cx="3730625" cy="655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MY" sz="1600" dirty="0">
                <a:solidFill>
                  <a:schemeClr val="tx1"/>
                </a:solidFill>
                <a:latin typeface="Arial" pitchFamily="34" charset="0"/>
                <a:cs typeface="Arial" pitchFamily="34" charset="0"/>
              </a:rPr>
              <a:t>GOODHART INDUSTRIES SDN BHD</a:t>
            </a:r>
          </a:p>
        </p:txBody>
      </p:sp>
      <p:sp>
        <p:nvSpPr>
          <p:cNvPr id="9" name="Rectangle 8">
            <a:extLst>
              <a:ext uri="{FF2B5EF4-FFF2-40B4-BE49-F238E27FC236}">
                <a16:creationId xmlns:a16="http://schemas.microsoft.com/office/drawing/2014/main" xmlns="" id="{8010DAB1-D8F4-8C4B-5544-D005CD008D0B}"/>
              </a:ext>
            </a:extLst>
          </p:cNvPr>
          <p:cNvSpPr/>
          <p:nvPr/>
        </p:nvSpPr>
        <p:spPr>
          <a:xfrm>
            <a:off x="1703388" y="4092575"/>
            <a:ext cx="3714750" cy="5095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MY" sz="1600" dirty="0">
                <a:solidFill>
                  <a:srgbClr val="FF0000"/>
                </a:solidFill>
                <a:latin typeface="Arial" pitchFamily="34" charset="0"/>
                <a:cs typeface="Arial" pitchFamily="34" charset="0"/>
              </a:rPr>
              <a:t>PLASTICTECNIC (M) SDN BHD</a:t>
            </a:r>
          </a:p>
        </p:txBody>
      </p:sp>
      <p:sp>
        <p:nvSpPr>
          <p:cNvPr id="10" name="Rectangle 9">
            <a:extLst>
              <a:ext uri="{FF2B5EF4-FFF2-40B4-BE49-F238E27FC236}">
                <a16:creationId xmlns:a16="http://schemas.microsoft.com/office/drawing/2014/main" xmlns="" id="{6B878FA2-0F64-3A04-8D76-719F9209851E}"/>
              </a:ext>
            </a:extLst>
          </p:cNvPr>
          <p:cNvSpPr/>
          <p:nvPr/>
        </p:nvSpPr>
        <p:spPr>
          <a:xfrm>
            <a:off x="1730375" y="3486150"/>
            <a:ext cx="3714750" cy="509588"/>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MY" sz="1600" dirty="0">
                <a:solidFill>
                  <a:schemeClr val="tx1"/>
                </a:solidFill>
                <a:latin typeface="Arial" panose="020B0604020202020204" pitchFamily="34" charset="0"/>
                <a:cs typeface="Arial" panose="020B0604020202020204" pitchFamily="34" charset="0"/>
              </a:rPr>
              <a:t>SYARIKAT SIN KWANG PLASTIC IND. SDN BHD</a:t>
            </a:r>
          </a:p>
        </p:txBody>
      </p:sp>
      <p:cxnSp>
        <p:nvCxnSpPr>
          <p:cNvPr id="11" name="Straight Arrow Connector 10">
            <a:extLst>
              <a:ext uri="{FF2B5EF4-FFF2-40B4-BE49-F238E27FC236}">
                <a16:creationId xmlns:a16="http://schemas.microsoft.com/office/drawing/2014/main" xmlns="" id="{F15B7581-2959-5C9B-C29E-C39A484569C4}"/>
              </a:ext>
            </a:extLst>
          </p:cNvPr>
          <p:cNvCxnSpPr>
            <a:cxnSpLocks/>
          </p:cNvCxnSpPr>
          <p:nvPr/>
        </p:nvCxnSpPr>
        <p:spPr>
          <a:xfrm>
            <a:off x="5445125" y="3770313"/>
            <a:ext cx="1212850"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2CF7DB81-C862-B753-7FF7-9013C9CEA18C}"/>
              </a:ext>
            </a:extLst>
          </p:cNvPr>
          <p:cNvCxnSpPr/>
          <p:nvPr/>
        </p:nvCxnSpPr>
        <p:spPr>
          <a:xfrm>
            <a:off x="5445125" y="4384675"/>
            <a:ext cx="1214438"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75C41124-5224-1081-54FD-EA180F307B25}"/>
              </a:ext>
            </a:extLst>
          </p:cNvPr>
          <p:cNvCxnSpPr>
            <a:cxnSpLocks/>
          </p:cNvCxnSpPr>
          <p:nvPr/>
        </p:nvCxnSpPr>
        <p:spPr>
          <a:xfrm>
            <a:off x="5445125" y="4921250"/>
            <a:ext cx="1214438"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5BDB75B-93B6-E449-EDAB-FA8D027D8893}"/>
              </a:ext>
            </a:extLst>
          </p:cNvPr>
          <p:cNvCxnSpPr>
            <a:cxnSpLocks/>
          </p:cNvCxnSpPr>
          <p:nvPr/>
        </p:nvCxnSpPr>
        <p:spPr>
          <a:xfrm>
            <a:off x="6051550" y="3305175"/>
            <a:ext cx="0" cy="21923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E1053E78-4034-F991-C516-034CF3111C69}"/>
              </a:ext>
            </a:extLst>
          </p:cNvPr>
          <p:cNvSpPr/>
          <p:nvPr/>
        </p:nvSpPr>
        <p:spPr>
          <a:xfrm>
            <a:off x="3287714" y="5476876"/>
            <a:ext cx="5616575" cy="71437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MY" sz="2400" b="1" dirty="0">
                <a:solidFill>
                  <a:schemeClr val="tx1"/>
                </a:solidFill>
                <a:latin typeface="Arial" pitchFamily="34" charset="0"/>
                <a:cs typeface="Arial" pitchFamily="34" charset="0"/>
              </a:rPr>
              <a:t>PLASTICTECNIC (M) SDN. BHD.</a:t>
            </a:r>
          </a:p>
        </p:txBody>
      </p:sp>
      <p:pic>
        <p:nvPicPr>
          <p:cNvPr id="25615" name="Picture 27">
            <a:extLst>
              <a:ext uri="{FF2B5EF4-FFF2-40B4-BE49-F238E27FC236}">
                <a16:creationId xmlns:a16="http://schemas.microsoft.com/office/drawing/2014/main" xmlns="" id="{AA36C859-FFAA-F8A7-95B7-D7D72833F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6439" b="42857"/>
          <a:stretch>
            <a:fillRect/>
          </a:stretch>
        </p:blipFill>
        <p:spPr bwMode="auto">
          <a:xfrm>
            <a:off x="5189539" y="2114550"/>
            <a:ext cx="17240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BC0B6D-987D-41BE-AE56-34DF05C526EF}"/>
              </a:ext>
            </a:extLst>
          </p:cNvPr>
          <p:cNvSpPr>
            <a:spLocks noGrp="1"/>
          </p:cNvSpPr>
          <p:nvPr>
            <p:ph type="title"/>
          </p:nvPr>
        </p:nvSpPr>
        <p:spPr>
          <a:xfrm>
            <a:off x="344557" y="281609"/>
            <a:ext cx="11502885" cy="1083364"/>
          </a:xfrm>
          <a:solidFill>
            <a:schemeClr val="bg1"/>
          </a:solidFill>
        </p:spPr>
        <p:txBody>
          <a:bodyPr rtlCol="0">
            <a:normAutofit/>
          </a:bodyPr>
          <a:lstStyle/>
          <a:p>
            <a:pPr algn="ctr">
              <a:lnSpc>
                <a:spcPct val="100000"/>
              </a:lnSpc>
              <a:defRPr/>
            </a:pPr>
            <a:r>
              <a:rPr lang="en-US" sz="2700" b="1" dirty="0">
                <a:solidFill>
                  <a:schemeClr val="accent5">
                    <a:lumMod val="75000"/>
                  </a:schemeClr>
                </a:solidFill>
              </a:rPr>
              <a:t>What is PTSB Corporate’s Code of Ethics and Conduct (CoC PTSB) ?</a:t>
            </a:r>
            <a:r>
              <a:rPr lang="en-US" b="1" dirty="0"/>
              <a:t/>
            </a:r>
            <a:br>
              <a:rPr lang="en-US" b="1" dirty="0"/>
            </a:br>
            <a:r>
              <a:rPr lang="hi-IN" sz="3100" b="1" dirty="0"/>
              <a:t>कर्पोरेटको नैतिकता र आचार संहिता (</a:t>
            </a:r>
            <a:r>
              <a:rPr lang="en-US" sz="3100" b="1" dirty="0"/>
              <a:t>CoC PTSB) </a:t>
            </a:r>
            <a:r>
              <a:rPr lang="hi-IN" sz="3100" b="1" dirty="0"/>
              <a:t>के हो ?</a:t>
            </a:r>
            <a:endParaRPr lang="en-MY" b="1" dirty="0"/>
          </a:p>
        </p:txBody>
      </p:sp>
      <p:sp>
        <p:nvSpPr>
          <p:cNvPr id="12" name="TextBox 11">
            <a:extLst>
              <a:ext uri="{FF2B5EF4-FFF2-40B4-BE49-F238E27FC236}">
                <a16:creationId xmlns:a16="http://schemas.microsoft.com/office/drawing/2014/main" xmlns="" id="{AC068E43-082E-6E5B-E3D1-EFCDB1ED9D9F}"/>
              </a:ext>
            </a:extLst>
          </p:cNvPr>
          <p:cNvSpPr txBox="1"/>
          <p:nvPr/>
        </p:nvSpPr>
        <p:spPr>
          <a:xfrm>
            <a:off x="1714500" y="1407767"/>
            <a:ext cx="8763000" cy="1954381"/>
          </a:xfrm>
          <a:prstGeom prst="rect">
            <a:avLst/>
          </a:prstGeom>
          <a:solidFill>
            <a:schemeClr val="bg1"/>
          </a:solidFill>
        </p:spPr>
        <p:txBody>
          <a:bodyPr lIns="0" tIns="91440" rIns="182880">
            <a:spAutoFit/>
          </a:bodyPr>
          <a:lstStyle>
            <a:lvl1pPr marL="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spcBef>
                <a:spcPts val="600"/>
              </a:spcBef>
              <a:spcAft>
                <a:spcPts val="600"/>
              </a:spcAft>
            </a:pPr>
            <a:r>
              <a:rPr lang="en-US" altLang="en-US" dirty="0">
                <a:solidFill>
                  <a:srgbClr val="893713"/>
                </a:solidFill>
                <a:latin typeface="Times New Roman" panose="02020603050405020304" pitchFamily="18" charset="0"/>
                <a:cs typeface="Times New Roman" panose="02020603050405020304" pitchFamily="18" charset="0"/>
              </a:rPr>
              <a:t>PTSB Code of Ethics and Conduct serves as a guide to proper business conduct for all employees including its directors. Everyone has the responsibilities to follow and keep the business run in an ethical manner. </a:t>
            </a:r>
            <a:endParaRPr lang="en-MY" altLang="en-US" sz="2000" dirty="0">
              <a:solidFill>
                <a:srgbClr val="893713"/>
              </a:solidFill>
              <a:cs typeface="Calibri" panose="020F0502020204030204" pitchFamily="34" charset="0"/>
            </a:endParaRPr>
          </a:p>
          <a:p>
            <a:pPr>
              <a:spcBef>
                <a:spcPts val="600"/>
              </a:spcBef>
              <a:spcAft>
                <a:spcPts val="600"/>
              </a:spcAft>
            </a:pPr>
            <a:r>
              <a:rPr lang="en-US" altLang="en-US" sz="1600" dirty="0">
                <a:solidFill>
                  <a:srgbClr val="000000"/>
                </a:solidFill>
                <a:latin typeface="Times New Roman" panose="02020603050405020304" pitchFamily="18" charset="0"/>
                <a:cs typeface="Times New Roman" panose="02020603050405020304" pitchFamily="18" charset="0"/>
              </a:rPr>
              <a:t>PTSB </a:t>
            </a:r>
            <a:r>
              <a:rPr lang="en-US" altLang="en-US" sz="1600" dirty="0" err="1">
                <a:solidFill>
                  <a:srgbClr val="000000"/>
                </a:solidFill>
                <a:latin typeface="Nirmala UI" panose="020B0502040204020203" pitchFamily="34" charset="0"/>
                <a:cs typeface="Times New Roman" panose="02020603050405020304" pitchFamily="18" charset="0"/>
              </a:rPr>
              <a:t>आचार</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a:solidFill>
                  <a:srgbClr val="000000"/>
                </a:solidFill>
                <a:latin typeface="Nirmala UI" panose="020B0502040204020203" pitchFamily="34" charset="0"/>
                <a:cs typeface="Times New Roman" panose="02020603050405020304" pitchFamily="18" charset="0"/>
              </a:rPr>
              <a:t>र</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आचार</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संहिताले</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यसका</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निर्देशकहरू</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सहित</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सबै</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कर्मचारीहरूका</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लागि</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उचित</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व्यापार</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आचरणको</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लागि</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मार्गदर्शकको</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रूपमा</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कार्य</a:t>
            </a:r>
            <a:r>
              <a:rPr lang="en-US" altLang="en-US" sz="1600" dirty="0">
                <a:solidFill>
                  <a:srgbClr val="000000"/>
                </a:solidFill>
                <a:latin typeface="Times New Roman" panose="02020603050405020304" pitchFamily="18"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गर्दछ</a:t>
            </a:r>
            <a:r>
              <a:rPr lang="en-US" altLang="en-US" sz="1600" dirty="0">
                <a:solidFill>
                  <a:srgbClr val="000000"/>
                </a:solidFill>
                <a:latin typeface="Nirmala UI" panose="020B0502040204020203" pitchFamily="34" charset="0"/>
                <a:cs typeface="Times New Roman" panose="02020603050405020304" pitchFamily="18" charset="0"/>
              </a:rPr>
              <a:t>।</a:t>
            </a:r>
            <a:r>
              <a:rPr lang="en-US" altLang="en-US" sz="2000" dirty="0">
                <a:cs typeface="Calibri" panose="020F0502020204030204" pitchFamily="34" charset="0"/>
              </a:rPr>
              <a:t> </a:t>
            </a:r>
            <a:r>
              <a:rPr lang="en-US" altLang="en-US" sz="1600" dirty="0" err="1">
                <a:solidFill>
                  <a:srgbClr val="000000"/>
                </a:solidFill>
                <a:latin typeface="Nirmala UI" panose="020B0502040204020203" pitchFamily="34" charset="0"/>
                <a:cs typeface="Times New Roman" panose="02020603050405020304" pitchFamily="18" charset="0"/>
              </a:rPr>
              <a:t>व्यवसायलाई</a:t>
            </a:r>
            <a:r>
              <a:rPr lang="en-US" altLang="en-US" sz="1600" dirty="0">
                <a:solidFill>
                  <a:srgbClr val="000000"/>
                </a:solidFill>
                <a:latin typeface="Nirmala UI" panose="020B0502040204020203" pitchFamily="34"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नैतिक</a:t>
            </a:r>
            <a:r>
              <a:rPr lang="en-US" altLang="en-US" sz="1600" dirty="0">
                <a:solidFill>
                  <a:srgbClr val="000000"/>
                </a:solidFill>
                <a:latin typeface="Nirmala UI" panose="020B0502040204020203" pitchFamily="34"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ढंगले</a:t>
            </a:r>
            <a:r>
              <a:rPr lang="en-US" altLang="en-US" sz="1600" dirty="0">
                <a:solidFill>
                  <a:srgbClr val="000000"/>
                </a:solidFill>
                <a:latin typeface="Nirmala UI" panose="020B0502040204020203" pitchFamily="34"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सञ्चालन</a:t>
            </a:r>
            <a:r>
              <a:rPr lang="en-US" altLang="en-US" sz="1600" dirty="0">
                <a:solidFill>
                  <a:srgbClr val="000000"/>
                </a:solidFill>
                <a:latin typeface="Nirmala UI" panose="020B0502040204020203" pitchFamily="34"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गर्ने</a:t>
            </a:r>
            <a:r>
              <a:rPr lang="en-US" altLang="en-US" sz="1600" dirty="0">
                <a:solidFill>
                  <a:srgbClr val="000000"/>
                </a:solidFill>
                <a:latin typeface="Nirmala UI" panose="020B0502040204020203" pitchFamily="34" charset="0"/>
                <a:cs typeface="Times New Roman" panose="02020603050405020304" pitchFamily="18" charset="0"/>
              </a:rPr>
              <a:t> र </a:t>
            </a:r>
            <a:r>
              <a:rPr lang="en-US" altLang="en-US" sz="1600" dirty="0" err="1">
                <a:solidFill>
                  <a:srgbClr val="000000"/>
                </a:solidFill>
                <a:latin typeface="Nirmala UI" panose="020B0502040204020203" pitchFamily="34" charset="0"/>
                <a:cs typeface="Times New Roman" panose="02020603050405020304" pitchFamily="18" charset="0"/>
              </a:rPr>
              <a:t>पालना</a:t>
            </a:r>
            <a:r>
              <a:rPr lang="en-US" altLang="en-US" sz="1600" dirty="0">
                <a:solidFill>
                  <a:srgbClr val="000000"/>
                </a:solidFill>
                <a:latin typeface="Nirmala UI" panose="020B0502040204020203" pitchFamily="34"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गर्ने</a:t>
            </a:r>
            <a:r>
              <a:rPr lang="en-US" altLang="en-US" sz="1600" dirty="0">
                <a:solidFill>
                  <a:srgbClr val="000000"/>
                </a:solidFill>
                <a:latin typeface="Nirmala UI" panose="020B0502040204020203" pitchFamily="34"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जिम्मेवारी</a:t>
            </a:r>
            <a:r>
              <a:rPr lang="en-US" altLang="en-US" sz="1600" dirty="0">
                <a:solidFill>
                  <a:srgbClr val="000000"/>
                </a:solidFill>
                <a:latin typeface="Nirmala UI" panose="020B0502040204020203" pitchFamily="34"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सबैको</a:t>
            </a:r>
            <a:r>
              <a:rPr lang="en-US" altLang="en-US" sz="1600" dirty="0">
                <a:solidFill>
                  <a:srgbClr val="000000"/>
                </a:solidFill>
                <a:latin typeface="Nirmala UI" panose="020B0502040204020203" pitchFamily="34" charset="0"/>
                <a:cs typeface="Times New Roman" panose="02020603050405020304" pitchFamily="18" charset="0"/>
              </a:rPr>
              <a:t> </a:t>
            </a:r>
            <a:r>
              <a:rPr lang="en-US" altLang="en-US" sz="1600" dirty="0" err="1">
                <a:solidFill>
                  <a:srgbClr val="000000"/>
                </a:solidFill>
                <a:latin typeface="Nirmala UI" panose="020B0502040204020203" pitchFamily="34" charset="0"/>
                <a:cs typeface="Times New Roman" panose="02020603050405020304" pitchFamily="18" charset="0"/>
              </a:rPr>
              <a:t>हुन्छ</a:t>
            </a:r>
            <a:r>
              <a:rPr lang="en-US" altLang="en-US" sz="1600" dirty="0">
                <a:solidFill>
                  <a:srgbClr val="000000"/>
                </a:solidFill>
                <a:latin typeface="Nirmala UI" panose="020B0502040204020203" pitchFamily="34" charset="0"/>
                <a:cs typeface="Times New Roman" panose="02020603050405020304" pitchFamily="18" charset="0"/>
              </a:rPr>
              <a:t>।</a:t>
            </a:r>
            <a:endParaRPr lang="en-MY" altLang="en-US" sz="2000" dirty="0">
              <a:cs typeface="Calibri" panose="020F0502020204030204" pitchFamily="34" charset="0"/>
            </a:endParaRPr>
          </a:p>
        </p:txBody>
      </p:sp>
      <p:sp>
        <p:nvSpPr>
          <p:cNvPr id="14" name="TextBox 13">
            <a:extLst>
              <a:ext uri="{FF2B5EF4-FFF2-40B4-BE49-F238E27FC236}">
                <a16:creationId xmlns:a16="http://schemas.microsoft.com/office/drawing/2014/main" xmlns="" id="{89A03612-656E-1A64-F68E-162DA468236C}"/>
              </a:ext>
            </a:extLst>
          </p:cNvPr>
          <p:cNvSpPr txBox="1"/>
          <p:nvPr/>
        </p:nvSpPr>
        <p:spPr>
          <a:xfrm>
            <a:off x="1714500" y="3412643"/>
            <a:ext cx="4152900" cy="3354387"/>
          </a:xfrm>
          <a:prstGeom prst="rect">
            <a:avLst/>
          </a:prstGeom>
          <a:solidFill>
            <a:schemeClr val="bg1"/>
          </a:solidFill>
        </p:spPr>
        <p:txBody>
          <a:bodyPr lIns="0" rIns="182880" anchor="ctr">
            <a:spAutoFit/>
          </a:bodyPr>
          <a:lstStyle>
            <a:lvl1pPr marL="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spcBef>
                <a:spcPts val="600"/>
              </a:spcBef>
              <a:spcAft>
                <a:spcPts val="600"/>
              </a:spcAft>
            </a:pPr>
            <a:r>
              <a:rPr lang="en-US" altLang="en-US" sz="1400" b="1" dirty="0" err="1">
                <a:solidFill>
                  <a:srgbClr val="000000"/>
                </a:solidFill>
                <a:latin typeface="Times New Roman" panose="02020603050405020304" pitchFamily="18" charset="0"/>
                <a:cs typeface="Times New Roman" panose="02020603050405020304" pitchFamily="18" charset="0"/>
              </a:rPr>
              <a:t>i</a:t>
            </a:r>
            <a:r>
              <a:rPr lang="en-US" altLang="en-US" sz="1400" b="1" dirty="0">
                <a:solidFill>
                  <a:srgbClr val="000000"/>
                </a:solidFill>
                <a:latin typeface="Times New Roman" panose="02020603050405020304" pitchFamily="18" charset="0"/>
                <a:cs typeface="Times New Roman" panose="02020603050405020304" pitchFamily="18" charset="0"/>
              </a:rPr>
              <a:t>) </a:t>
            </a:r>
            <a:r>
              <a:rPr lang="en-US" altLang="en-US" sz="1400" b="1" dirty="0">
                <a:solidFill>
                  <a:srgbClr val="893713"/>
                </a:solidFill>
                <a:latin typeface="Times New Roman" panose="02020603050405020304" pitchFamily="18" charset="0"/>
                <a:cs typeface="Times New Roman" panose="02020603050405020304" pitchFamily="18" charset="0"/>
              </a:rPr>
              <a:t>Business Conduct </a:t>
            </a:r>
            <a:r>
              <a:rPr lang="en-US" altLang="en-US" sz="1600" b="1" dirty="0" err="1">
                <a:solidFill>
                  <a:srgbClr val="000000"/>
                </a:solidFill>
                <a:latin typeface="Nirmala UI" panose="020B0502040204020203" pitchFamily="34" charset="0"/>
                <a:cs typeface="Times New Roman" panose="02020603050405020304" pitchFamily="18" charset="0"/>
              </a:rPr>
              <a:t>व्यापार</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Nirmala UI" panose="020B0502040204020203" pitchFamily="34" charset="0"/>
                <a:cs typeface="Times New Roman" panose="02020603050405020304" pitchFamily="18" charset="0"/>
              </a:rPr>
              <a:t>आचरण</a:t>
            </a:r>
            <a:endParaRPr lang="en-MY" altLang="en-US" sz="2000" b="1" dirty="0">
              <a:cs typeface="Calibri" panose="020F0502020204030204" pitchFamily="34" charset="0"/>
            </a:endParaRPr>
          </a:p>
          <a:p>
            <a:pPr>
              <a:spcBef>
                <a:spcPts val="600"/>
              </a:spcBef>
              <a:spcAft>
                <a:spcPts val="600"/>
              </a:spcAft>
            </a:pPr>
            <a:r>
              <a:rPr lang="en-US" altLang="en-US" sz="1400" b="1" dirty="0">
                <a:solidFill>
                  <a:srgbClr val="000000"/>
                </a:solidFill>
                <a:latin typeface="Times New Roman" panose="02020603050405020304" pitchFamily="18" charset="0"/>
                <a:cs typeface="Times New Roman" panose="02020603050405020304" pitchFamily="18" charset="0"/>
              </a:rPr>
              <a:t>ii) </a:t>
            </a:r>
            <a:r>
              <a:rPr lang="en-US" altLang="en-US" sz="1400" b="1" dirty="0">
                <a:solidFill>
                  <a:srgbClr val="893713"/>
                </a:solidFill>
                <a:latin typeface="Times New Roman" panose="02020603050405020304" pitchFamily="18" charset="0"/>
                <a:cs typeface="Times New Roman" panose="02020603050405020304" pitchFamily="18" charset="0"/>
              </a:rPr>
              <a:t>Management System </a:t>
            </a:r>
            <a:r>
              <a:rPr lang="en-US" altLang="en-US" sz="1600" b="1" dirty="0" err="1">
                <a:solidFill>
                  <a:srgbClr val="000000"/>
                </a:solidFill>
                <a:latin typeface="Nirmala UI" panose="020B0502040204020203" pitchFamily="34" charset="0"/>
                <a:cs typeface="Times New Roman" panose="02020603050405020304" pitchFamily="18" charset="0"/>
              </a:rPr>
              <a:t>व्यवस्थापन</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Nirmala UI" panose="020B0502040204020203" pitchFamily="34" charset="0"/>
                <a:cs typeface="Times New Roman" panose="02020603050405020304" pitchFamily="18" charset="0"/>
              </a:rPr>
              <a:t>प्रणाली</a:t>
            </a:r>
            <a:endParaRPr lang="en-MY" altLang="en-US" sz="2000" b="1" dirty="0">
              <a:cs typeface="Calibri" panose="020F0502020204030204" pitchFamily="34" charset="0"/>
            </a:endParaRPr>
          </a:p>
          <a:p>
            <a:pPr>
              <a:spcBef>
                <a:spcPts val="600"/>
              </a:spcBef>
              <a:spcAft>
                <a:spcPts val="600"/>
              </a:spcAft>
            </a:pPr>
            <a:r>
              <a:rPr lang="en-US" altLang="en-US" sz="1400" b="1" dirty="0">
                <a:solidFill>
                  <a:srgbClr val="000000"/>
                </a:solidFill>
                <a:latin typeface="Times New Roman" panose="02020603050405020304" pitchFamily="18" charset="0"/>
                <a:cs typeface="Times New Roman" panose="02020603050405020304" pitchFamily="18" charset="0"/>
              </a:rPr>
              <a:t>iii) </a:t>
            </a:r>
            <a:r>
              <a:rPr lang="en-US" altLang="en-US" sz="1400" b="1" dirty="0">
                <a:solidFill>
                  <a:srgbClr val="893713"/>
                </a:solidFill>
                <a:latin typeface="Times New Roman" panose="02020603050405020304" pitchFamily="18" charset="0"/>
                <a:cs typeface="Times New Roman" panose="02020603050405020304" pitchFamily="18" charset="0"/>
              </a:rPr>
              <a:t>Employment Practices </a:t>
            </a:r>
            <a:br>
              <a:rPr lang="en-US" altLang="en-US" sz="1400" b="1" dirty="0">
                <a:solidFill>
                  <a:srgbClr val="893713"/>
                </a:solidFill>
                <a:latin typeface="Times New Roman" panose="02020603050405020304" pitchFamily="18" charset="0"/>
                <a:cs typeface="Times New Roman" panose="02020603050405020304" pitchFamily="18" charset="0"/>
              </a:rPr>
            </a:br>
            <a:r>
              <a:rPr lang="en-US" altLang="en-US" sz="1400" b="1" dirty="0">
                <a:solidFill>
                  <a:srgbClr val="893713"/>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Nirmala UI" panose="020B0502040204020203" pitchFamily="34" charset="0"/>
                <a:cs typeface="Times New Roman" panose="02020603050405020304" pitchFamily="18" charset="0"/>
              </a:rPr>
              <a:t>रोजगार</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Nirmala UI" panose="020B0502040204020203" pitchFamily="34" charset="0"/>
                <a:cs typeface="Times New Roman" panose="02020603050405020304" pitchFamily="18" charset="0"/>
              </a:rPr>
              <a:t>अभ्यासहरू</a:t>
            </a:r>
            <a:endParaRPr lang="en-MY" altLang="en-US" sz="2000" b="1" dirty="0">
              <a:cs typeface="Calibri" panose="020F0502020204030204" pitchFamily="34" charset="0"/>
            </a:endParaRPr>
          </a:p>
          <a:p>
            <a:pPr>
              <a:spcBef>
                <a:spcPts val="600"/>
              </a:spcBef>
              <a:spcAft>
                <a:spcPts val="600"/>
              </a:spcAft>
            </a:pPr>
            <a:r>
              <a:rPr lang="en-US" altLang="en-US" sz="1400" b="1" dirty="0">
                <a:solidFill>
                  <a:srgbClr val="000000"/>
                </a:solidFill>
                <a:latin typeface="Times New Roman" panose="02020603050405020304" pitchFamily="18" charset="0"/>
                <a:cs typeface="Times New Roman" panose="02020603050405020304" pitchFamily="18" charset="0"/>
              </a:rPr>
              <a:t>iv) </a:t>
            </a:r>
            <a:r>
              <a:rPr lang="en-US" altLang="en-US" sz="1400" b="1" dirty="0">
                <a:solidFill>
                  <a:srgbClr val="893713"/>
                </a:solidFill>
                <a:latin typeface="Times New Roman" panose="02020603050405020304" pitchFamily="18" charset="0"/>
                <a:cs typeface="Times New Roman" panose="02020603050405020304" pitchFamily="18" charset="0"/>
              </a:rPr>
              <a:t>Health &amp; Safety </a:t>
            </a:r>
            <a:r>
              <a:rPr lang="en-US" altLang="en-US" sz="1600" b="1" dirty="0" err="1">
                <a:solidFill>
                  <a:srgbClr val="000000"/>
                </a:solidFill>
                <a:latin typeface="Nirmala UI" panose="020B0502040204020203" pitchFamily="34" charset="0"/>
                <a:cs typeface="Times New Roman" panose="02020603050405020304" pitchFamily="18" charset="0"/>
              </a:rPr>
              <a:t>स्वास्थ्य</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a:solidFill>
                  <a:srgbClr val="000000"/>
                </a:solidFill>
                <a:latin typeface="Nirmala UI" panose="020B0502040204020203" pitchFamily="34" charset="0"/>
                <a:cs typeface="Times New Roman" panose="02020603050405020304" pitchFamily="18" charset="0"/>
              </a:rPr>
              <a:t>र</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Nirmala UI" panose="020B0502040204020203" pitchFamily="34" charset="0"/>
                <a:cs typeface="Times New Roman" panose="02020603050405020304" pitchFamily="18" charset="0"/>
              </a:rPr>
              <a:t>सुरक्षा</a:t>
            </a:r>
            <a:endParaRPr lang="en-MY" altLang="en-US" sz="2000" b="1" dirty="0">
              <a:cs typeface="Calibri" panose="020F0502020204030204" pitchFamily="34" charset="0"/>
            </a:endParaRPr>
          </a:p>
          <a:p>
            <a:pPr>
              <a:spcBef>
                <a:spcPts val="600"/>
              </a:spcBef>
              <a:spcAft>
                <a:spcPts val="600"/>
              </a:spcAft>
            </a:pPr>
            <a:r>
              <a:rPr lang="en-US" altLang="en-US" sz="1400" b="1" dirty="0">
                <a:solidFill>
                  <a:srgbClr val="000000"/>
                </a:solidFill>
                <a:latin typeface="Times New Roman" panose="02020603050405020304" pitchFamily="18" charset="0"/>
                <a:cs typeface="Times New Roman" panose="02020603050405020304" pitchFamily="18" charset="0"/>
              </a:rPr>
              <a:t>v) </a:t>
            </a:r>
            <a:r>
              <a:rPr lang="en-US" altLang="en-US" sz="1400" b="1" dirty="0">
                <a:solidFill>
                  <a:srgbClr val="893713"/>
                </a:solidFill>
                <a:latin typeface="Times New Roman" panose="02020603050405020304" pitchFamily="18" charset="0"/>
                <a:cs typeface="Times New Roman" panose="02020603050405020304" pitchFamily="18" charset="0"/>
              </a:rPr>
              <a:t>Environmental Requirements </a:t>
            </a:r>
            <a:br>
              <a:rPr lang="en-US" altLang="en-US" sz="1400" b="1" dirty="0">
                <a:solidFill>
                  <a:srgbClr val="893713"/>
                </a:solidFill>
                <a:latin typeface="Times New Roman" panose="02020603050405020304" pitchFamily="18" charset="0"/>
                <a:cs typeface="Times New Roman" panose="02020603050405020304" pitchFamily="18" charset="0"/>
              </a:rPr>
            </a:br>
            <a:r>
              <a:rPr lang="en-US" altLang="en-US" sz="1400" b="1" dirty="0">
                <a:solidFill>
                  <a:srgbClr val="893713"/>
                </a:solidFill>
                <a:latin typeface="Times New Roman" panose="02020603050405020304" pitchFamily="18" charset="0"/>
                <a:cs typeface="Times New Roman" panose="02020603050405020304" pitchFamily="18" charset="0"/>
              </a:rPr>
              <a:t>    </a:t>
            </a:r>
            <a:r>
              <a:rPr lang="en-US" altLang="en-US" sz="1400" b="1" dirty="0" err="1">
                <a:solidFill>
                  <a:srgbClr val="000000"/>
                </a:solidFill>
                <a:latin typeface="Nirmala UI" panose="020B0502040204020203" pitchFamily="34" charset="0"/>
                <a:cs typeface="Times New Roman" panose="02020603050405020304" pitchFamily="18" charset="0"/>
              </a:rPr>
              <a:t>वातावरणीय</a:t>
            </a:r>
            <a:r>
              <a:rPr lang="en-US" altLang="en-US" sz="1400" b="1" dirty="0">
                <a:solidFill>
                  <a:srgbClr val="000000"/>
                </a:solidFill>
                <a:latin typeface="Times New Roman" panose="02020603050405020304" pitchFamily="18" charset="0"/>
                <a:cs typeface="Times New Roman" panose="02020603050405020304" pitchFamily="18" charset="0"/>
              </a:rPr>
              <a:t> </a:t>
            </a:r>
            <a:r>
              <a:rPr lang="en-US" altLang="en-US" sz="1400" b="1" dirty="0" err="1">
                <a:solidFill>
                  <a:srgbClr val="000000"/>
                </a:solidFill>
                <a:latin typeface="Nirmala UI" panose="020B0502040204020203" pitchFamily="34" charset="0"/>
                <a:cs typeface="Times New Roman" panose="02020603050405020304" pitchFamily="18" charset="0"/>
              </a:rPr>
              <a:t>आवश्यकताहरू</a:t>
            </a:r>
            <a:endParaRPr lang="en-MY" altLang="en-US" sz="2000" b="1" dirty="0">
              <a:cs typeface="Calibri" panose="020F0502020204030204" pitchFamily="34" charset="0"/>
            </a:endParaRPr>
          </a:p>
          <a:p>
            <a:pPr>
              <a:spcBef>
                <a:spcPts val="600"/>
              </a:spcBef>
              <a:spcAft>
                <a:spcPts val="600"/>
              </a:spcAft>
            </a:pPr>
            <a:r>
              <a:rPr lang="en-US" altLang="en-US" sz="1400" b="1" dirty="0">
                <a:solidFill>
                  <a:srgbClr val="000000"/>
                </a:solidFill>
                <a:latin typeface="Times New Roman" panose="02020603050405020304" pitchFamily="18" charset="0"/>
                <a:cs typeface="Times New Roman" panose="02020603050405020304" pitchFamily="18" charset="0"/>
              </a:rPr>
              <a:t>vi) </a:t>
            </a:r>
            <a:r>
              <a:rPr lang="en-US" altLang="en-US" sz="1400" b="1" dirty="0">
                <a:solidFill>
                  <a:srgbClr val="893713"/>
                </a:solidFill>
                <a:latin typeface="Times New Roman" panose="02020603050405020304" pitchFamily="18" charset="0"/>
                <a:cs typeface="Times New Roman" panose="02020603050405020304" pitchFamily="18" charset="0"/>
              </a:rPr>
              <a:t>Supplier</a:t>
            </a:r>
            <a:r>
              <a:rPr lang="en-US" altLang="en-US" sz="14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Nirmala UI" panose="020B0502040204020203" pitchFamily="34" charset="0"/>
                <a:cs typeface="Times New Roman" panose="02020603050405020304" pitchFamily="18" charset="0"/>
              </a:rPr>
              <a:t>आपूर्तिकर्ता</a:t>
            </a:r>
            <a:endParaRPr lang="en-MY" altLang="en-US" sz="2000" b="1" dirty="0">
              <a:cs typeface="Calibri" panose="020F0502020204030204" pitchFamily="34" charset="0"/>
            </a:endParaRPr>
          </a:p>
          <a:p>
            <a:pPr>
              <a:spcBef>
                <a:spcPts val="600"/>
              </a:spcBef>
              <a:spcAft>
                <a:spcPts val="600"/>
              </a:spcAft>
            </a:pPr>
            <a:r>
              <a:rPr lang="en-US" altLang="en-US" sz="1400" b="1" dirty="0">
                <a:solidFill>
                  <a:srgbClr val="000000"/>
                </a:solidFill>
                <a:latin typeface="Times New Roman" panose="02020603050405020304" pitchFamily="18" charset="0"/>
                <a:cs typeface="Times New Roman" panose="02020603050405020304" pitchFamily="18" charset="0"/>
              </a:rPr>
              <a:t>vii) </a:t>
            </a:r>
            <a:r>
              <a:rPr lang="en-US" altLang="en-US" sz="1400" b="1" dirty="0">
                <a:solidFill>
                  <a:srgbClr val="893713"/>
                </a:solidFill>
                <a:latin typeface="Times New Roman" panose="02020603050405020304" pitchFamily="18" charset="0"/>
                <a:cs typeface="Times New Roman" panose="02020603050405020304" pitchFamily="18" charset="0"/>
              </a:rPr>
              <a:t>Disclosure of Information </a:t>
            </a:r>
            <a:br>
              <a:rPr lang="en-US" altLang="en-US" sz="1400" b="1" dirty="0">
                <a:solidFill>
                  <a:srgbClr val="893713"/>
                </a:solidFill>
                <a:latin typeface="Times New Roman" panose="02020603050405020304" pitchFamily="18" charset="0"/>
                <a:cs typeface="Times New Roman" panose="02020603050405020304" pitchFamily="18" charset="0"/>
              </a:rPr>
            </a:br>
            <a:r>
              <a:rPr lang="en-US" altLang="en-US" sz="1400" b="1" dirty="0">
                <a:solidFill>
                  <a:srgbClr val="893713"/>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Nirmala UI" panose="020B0502040204020203" pitchFamily="34" charset="0"/>
                <a:cs typeface="Times New Roman" panose="02020603050405020304" pitchFamily="18" charset="0"/>
              </a:rPr>
              <a:t>सूचनाको</a:t>
            </a:r>
            <a:r>
              <a:rPr lang="en-US" altLang="en-US" sz="1600" b="1" dirty="0">
                <a:solidFill>
                  <a:srgbClr val="000000"/>
                </a:solidFill>
                <a:latin typeface="Times New Roman" panose="02020603050405020304" pitchFamily="18" charset="0"/>
                <a:cs typeface="Times New Roman" panose="02020603050405020304" pitchFamily="18" charset="0"/>
              </a:rPr>
              <a:t> </a:t>
            </a:r>
            <a:r>
              <a:rPr lang="en-US" altLang="en-US" sz="1600" b="1" dirty="0" err="1">
                <a:solidFill>
                  <a:srgbClr val="000000"/>
                </a:solidFill>
                <a:latin typeface="Nirmala UI" panose="020B0502040204020203" pitchFamily="34" charset="0"/>
                <a:cs typeface="Times New Roman" panose="02020603050405020304" pitchFamily="18" charset="0"/>
              </a:rPr>
              <a:t>खुलासा</a:t>
            </a:r>
            <a:endParaRPr lang="en-MY" altLang="en-US" sz="2000" b="1" dirty="0">
              <a:cs typeface="Calibri" panose="020F0502020204030204" pitchFamily="34" charset="0"/>
            </a:endParaRPr>
          </a:p>
        </p:txBody>
      </p:sp>
      <p:sp>
        <p:nvSpPr>
          <p:cNvPr id="16" name="TextBox 15">
            <a:extLst>
              <a:ext uri="{FF2B5EF4-FFF2-40B4-BE49-F238E27FC236}">
                <a16:creationId xmlns:a16="http://schemas.microsoft.com/office/drawing/2014/main" xmlns="" id="{DCFA1495-B91A-E46E-D572-D9F670FF7CFB}"/>
              </a:ext>
            </a:extLst>
          </p:cNvPr>
          <p:cNvSpPr txBox="1"/>
          <p:nvPr/>
        </p:nvSpPr>
        <p:spPr>
          <a:xfrm>
            <a:off x="6035675" y="3408984"/>
            <a:ext cx="4465638" cy="3370263"/>
          </a:xfrm>
          <a:prstGeom prst="rect">
            <a:avLst/>
          </a:prstGeom>
          <a:solidFill>
            <a:schemeClr val="bg1"/>
          </a:solidFill>
        </p:spPr>
        <p:txBody>
          <a:bodyPr bIns="18288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spcBef>
                <a:spcPts val="600"/>
              </a:spcBef>
              <a:spcAft>
                <a:spcPts val="600"/>
              </a:spcAft>
            </a:pPr>
            <a:r>
              <a:rPr lang="en-US" altLang="en-US" sz="1400" b="1">
                <a:solidFill>
                  <a:srgbClr val="000000"/>
                </a:solidFill>
                <a:latin typeface="Times New Roman" panose="02020603050405020304" pitchFamily="18" charset="0"/>
                <a:cs typeface="Times New Roman" panose="02020603050405020304" pitchFamily="18" charset="0"/>
              </a:rPr>
              <a:t>viii) </a:t>
            </a:r>
            <a:r>
              <a:rPr lang="en-US" altLang="en-US" sz="1400" b="1">
                <a:solidFill>
                  <a:srgbClr val="893713"/>
                </a:solidFill>
                <a:latin typeface="Times New Roman" panose="02020603050405020304" pitchFamily="18" charset="0"/>
                <a:cs typeface="Times New Roman" panose="02020603050405020304" pitchFamily="18" charset="0"/>
              </a:rPr>
              <a:t>Intellectual Property </a:t>
            </a:r>
            <a:br>
              <a:rPr lang="en-US" altLang="en-US" sz="1400" b="1">
                <a:solidFill>
                  <a:srgbClr val="893713"/>
                </a:solidFill>
                <a:latin typeface="Times New Roman" panose="02020603050405020304" pitchFamily="18" charset="0"/>
                <a:cs typeface="Times New Roman" panose="02020603050405020304" pitchFamily="18" charset="0"/>
              </a:rPr>
            </a:br>
            <a:r>
              <a:rPr lang="en-US" altLang="en-US" sz="1400" b="1">
                <a:solidFill>
                  <a:srgbClr val="893713"/>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बौद्धिक</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सम्पत्ति</a:t>
            </a:r>
            <a:endParaRPr lang="en-MY" altLang="en-US" sz="2000" b="1">
              <a:cs typeface="Calibri" panose="020F0502020204030204" pitchFamily="34" charset="0"/>
            </a:endParaRPr>
          </a:p>
          <a:p>
            <a:pPr>
              <a:spcBef>
                <a:spcPts val="600"/>
              </a:spcBef>
              <a:spcAft>
                <a:spcPts val="600"/>
              </a:spcAft>
            </a:pPr>
            <a:r>
              <a:rPr lang="en-US" altLang="en-US" sz="1400" b="1">
                <a:solidFill>
                  <a:srgbClr val="000000"/>
                </a:solidFill>
                <a:latin typeface="Times New Roman" panose="02020603050405020304" pitchFamily="18" charset="0"/>
                <a:cs typeface="Times New Roman" panose="02020603050405020304" pitchFamily="18" charset="0"/>
              </a:rPr>
              <a:t>ix) </a:t>
            </a:r>
            <a:r>
              <a:rPr lang="en-US" altLang="en-US" sz="1400" b="1">
                <a:solidFill>
                  <a:srgbClr val="893713"/>
                </a:solidFill>
                <a:latin typeface="Times New Roman" panose="02020603050405020304" pitchFamily="18" charset="0"/>
                <a:cs typeface="Times New Roman" panose="02020603050405020304" pitchFamily="18" charset="0"/>
              </a:rPr>
              <a:t>Personal Data Protection and Privacy </a:t>
            </a:r>
            <a:r>
              <a:rPr lang="en-US" altLang="en-US" sz="1400" b="1">
                <a:solidFill>
                  <a:srgbClr val="000000"/>
                </a:solidFill>
                <a:latin typeface="Times New Roman" panose="02020603050405020304" pitchFamily="18" charset="0"/>
                <a:cs typeface="Times New Roman" panose="02020603050405020304" pitchFamily="18" charset="0"/>
              </a:rPr>
              <a:t/>
            </a:r>
            <a:br>
              <a:rPr lang="en-US" altLang="en-US" sz="1400" b="1">
                <a:solidFill>
                  <a:srgbClr val="000000"/>
                </a:solidFill>
                <a:latin typeface="Times New Roman" panose="02020603050405020304" pitchFamily="18" charset="0"/>
                <a:cs typeface="Times New Roman" panose="02020603050405020304" pitchFamily="18" charset="0"/>
              </a:rPr>
            </a:b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व्यक्तिगत</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डाटा</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सुरक्षा</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र</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गोपनीयता</a:t>
            </a:r>
            <a:endParaRPr lang="en-MY" altLang="en-US" sz="2000" b="1">
              <a:cs typeface="Calibri" panose="020F0502020204030204" pitchFamily="34" charset="0"/>
            </a:endParaRPr>
          </a:p>
          <a:p>
            <a:pPr>
              <a:spcBef>
                <a:spcPts val="600"/>
              </a:spcBef>
              <a:spcAft>
                <a:spcPts val="600"/>
              </a:spcAft>
            </a:pPr>
            <a:r>
              <a:rPr lang="en-US" altLang="en-US" sz="1400" b="1">
                <a:solidFill>
                  <a:srgbClr val="000000"/>
                </a:solidFill>
                <a:latin typeface="Times New Roman" panose="02020603050405020304" pitchFamily="18" charset="0"/>
                <a:cs typeface="Times New Roman" panose="02020603050405020304" pitchFamily="18" charset="0"/>
              </a:rPr>
              <a:t>x) </a:t>
            </a:r>
            <a:r>
              <a:rPr lang="en-US" altLang="en-US" sz="1400" b="1">
                <a:solidFill>
                  <a:srgbClr val="893713"/>
                </a:solidFill>
                <a:latin typeface="Times New Roman" panose="02020603050405020304" pitchFamily="18" charset="0"/>
                <a:cs typeface="Times New Roman" panose="02020603050405020304" pitchFamily="18" charset="0"/>
              </a:rPr>
              <a:t>Responsible Marketing, Sales Practice and     </a:t>
            </a:r>
            <a:br>
              <a:rPr lang="en-US" altLang="en-US" sz="1400" b="1">
                <a:solidFill>
                  <a:srgbClr val="893713"/>
                </a:solidFill>
                <a:latin typeface="Times New Roman" panose="02020603050405020304" pitchFamily="18" charset="0"/>
                <a:cs typeface="Times New Roman" panose="02020603050405020304" pitchFamily="18" charset="0"/>
              </a:rPr>
            </a:br>
            <a:r>
              <a:rPr lang="en-US" altLang="en-US" sz="1400" b="1">
                <a:solidFill>
                  <a:srgbClr val="893713"/>
                </a:solidFill>
                <a:latin typeface="Times New Roman" panose="02020603050405020304" pitchFamily="18" charset="0"/>
                <a:cs typeface="Times New Roman" panose="02020603050405020304" pitchFamily="18" charset="0"/>
              </a:rPr>
              <a:t>     Advertising  </a:t>
            </a:r>
            <a:r>
              <a:rPr lang="en-US" altLang="en-US" sz="1400" b="1">
                <a:solidFill>
                  <a:srgbClr val="000000"/>
                </a:solidFill>
                <a:latin typeface="Times New Roman" panose="02020603050405020304" pitchFamily="18" charset="0"/>
                <a:cs typeface="Times New Roman" panose="02020603050405020304" pitchFamily="18" charset="0"/>
              </a:rPr>
              <a:t/>
            </a:r>
            <a:br>
              <a:rPr lang="en-US" altLang="en-US" sz="1400" b="1">
                <a:solidFill>
                  <a:srgbClr val="000000"/>
                </a:solidFill>
                <a:latin typeface="Times New Roman" panose="02020603050405020304" pitchFamily="18" charset="0"/>
                <a:cs typeface="Times New Roman" panose="02020603050405020304" pitchFamily="18" charset="0"/>
              </a:rPr>
            </a:br>
            <a:r>
              <a:rPr lang="en-US" altLang="en-US" sz="14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जिम्मेवार</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मार्केटिङ</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बिक्री</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अभ्यास</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र</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विज्ञापन</a:t>
            </a:r>
            <a:endParaRPr lang="en-MY" altLang="en-US" sz="2000" b="1">
              <a:cs typeface="Calibri" panose="020F0502020204030204" pitchFamily="34" charset="0"/>
            </a:endParaRPr>
          </a:p>
          <a:p>
            <a:pPr>
              <a:spcBef>
                <a:spcPts val="600"/>
              </a:spcBef>
              <a:spcAft>
                <a:spcPts val="600"/>
              </a:spcAft>
            </a:pPr>
            <a:r>
              <a:rPr lang="en-US" altLang="en-US" sz="1400" b="1">
                <a:solidFill>
                  <a:srgbClr val="000000"/>
                </a:solidFill>
                <a:latin typeface="Times New Roman" panose="02020603050405020304" pitchFamily="18" charset="0"/>
                <a:cs typeface="Times New Roman" panose="02020603050405020304" pitchFamily="18" charset="0"/>
              </a:rPr>
              <a:t>xi) </a:t>
            </a:r>
            <a:r>
              <a:rPr lang="en-US" altLang="en-US" sz="1400" b="1">
                <a:solidFill>
                  <a:srgbClr val="893713"/>
                </a:solidFill>
                <a:latin typeface="Times New Roman" panose="02020603050405020304" pitchFamily="18" charset="0"/>
                <a:cs typeface="Times New Roman" panose="02020603050405020304" pitchFamily="18" charset="0"/>
              </a:rPr>
              <a:t>Conflict of Interest and Anti-Corruption and Bribery </a:t>
            </a:r>
            <a:r>
              <a:rPr lang="en-US" altLang="en-US" sz="1400" b="1">
                <a:solidFill>
                  <a:srgbClr val="000000"/>
                </a:solidFill>
                <a:latin typeface="Times New Roman" panose="02020603050405020304" pitchFamily="18" charset="0"/>
                <a:cs typeface="Times New Roman" panose="02020603050405020304" pitchFamily="18" charset="0"/>
              </a:rPr>
              <a:t/>
            </a:r>
            <a:br>
              <a:rPr lang="en-US" altLang="en-US" sz="1400" b="1">
                <a:solidFill>
                  <a:srgbClr val="000000"/>
                </a:solidFill>
                <a:latin typeface="Times New Roman" panose="02020603050405020304" pitchFamily="18" charset="0"/>
                <a:cs typeface="Times New Roman" panose="02020603050405020304" pitchFamily="18" charset="0"/>
              </a:rPr>
            </a:br>
            <a:r>
              <a:rPr lang="en-US" altLang="en-US" sz="14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स्वार्थको</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द्वन्द्व</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र</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भ्रष्टाचार</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र</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घूसखोरी</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विरोधी</a:t>
            </a:r>
            <a:endParaRPr lang="en-MY" altLang="en-US" sz="2000" b="1">
              <a:cs typeface="Calibri" panose="020F0502020204030204" pitchFamily="34" charset="0"/>
            </a:endParaRPr>
          </a:p>
          <a:p>
            <a:pPr>
              <a:spcBef>
                <a:spcPts val="600"/>
              </a:spcBef>
              <a:spcAft>
                <a:spcPts val="600"/>
              </a:spcAft>
            </a:pPr>
            <a:r>
              <a:rPr lang="en-US" altLang="en-US" sz="1400" b="1">
                <a:solidFill>
                  <a:srgbClr val="000000"/>
                </a:solidFill>
                <a:latin typeface="Times New Roman" panose="02020603050405020304" pitchFamily="18" charset="0"/>
                <a:cs typeface="Times New Roman" panose="02020603050405020304" pitchFamily="18" charset="0"/>
              </a:rPr>
              <a:t>xii) </a:t>
            </a:r>
            <a:r>
              <a:rPr lang="en-US" altLang="en-US" sz="1400" b="1">
                <a:solidFill>
                  <a:srgbClr val="893713"/>
                </a:solidFill>
                <a:latin typeface="Times New Roman" panose="02020603050405020304" pitchFamily="18" charset="0"/>
                <a:cs typeface="Times New Roman" panose="02020603050405020304" pitchFamily="18" charset="0"/>
              </a:rPr>
              <a:t>Employees' Responsibilities </a:t>
            </a:r>
            <a:br>
              <a:rPr lang="en-US" altLang="en-US" sz="1400" b="1">
                <a:solidFill>
                  <a:srgbClr val="893713"/>
                </a:solidFill>
                <a:latin typeface="Times New Roman" panose="02020603050405020304" pitchFamily="18" charset="0"/>
                <a:cs typeface="Times New Roman" panose="02020603050405020304" pitchFamily="18" charset="0"/>
              </a:rPr>
            </a:br>
            <a:r>
              <a:rPr lang="en-US" altLang="en-US" sz="1400" b="1">
                <a:solidFill>
                  <a:srgbClr val="893713"/>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कर्मचारीहरूको</a:t>
            </a:r>
            <a:r>
              <a:rPr lang="en-US" altLang="en-US" sz="1600" b="1">
                <a:solidFill>
                  <a:srgbClr val="000000"/>
                </a:solidFill>
                <a:latin typeface="Times New Roman" panose="02020603050405020304" pitchFamily="18" charset="0"/>
                <a:cs typeface="Times New Roman" panose="02020603050405020304" pitchFamily="18" charset="0"/>
              </a:rPr>
              <a:t> </a:t>
            </a:r>
            <a:r>
              <a:rPr lang="en-US" altLang="en-US" sz="1600" b="1">
                <a:solidFill>
                  <a:srgbClr val="000000"/>
                </a:solidFill>
                <a:latin typeface="Nirmala UI" panose="020B0502040204020203" pitchFamily="34" charset="0"/>
                <a:cs typeface="Times New Roman" panose="02020603050405020304" pitchFamily="18" charset="0"/>
              </a:rPr>
              <a:t>जिम्मेवारी</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a:extLst>
              <a:ext uri="{FF2B5EF4-FFF2-40B4-BE49-F238E27FC236}">
                <a16:creationId xmlns:a16="http://schemas.microsoft.com/office/drawing/2014/main" xmlns="" id="{E67416DF-6FA8-8020-0274-0ACD93F67D5A}"/>
              </a:ext>
            </a:extLst>
          </p:cNvPr>
          <p:cNvSpPr>
            <a:spLocks noGrp="1" noChangeArrowheads="1"/>
          </p:cNvSpPr>
          <p:nvPr>
            <p:ph type="title"/>
          </p:nvPr>
        </p:nvSpPr>
        <p:spPr>
          <a:xfrm>
            <a:off x="2133600" y="1030357"/>
            <a:ext cx="6559826" cy="684213"/>
          </a:xfrm>
        </p:spPr>
        <p:txBody>
          <a:bodyPr rtlCol="0">
            <a:normAutofit/>
          </a:bodyPr>
          <a:lstStyle/>
          <a:p>
            <a:pPr>
              <a:defRPr/>
            </a:pPr>
            <a:r>
              <a:rPr lang="en-US" altLang="en-US" sz="3200" b="1" dirty="0">
                <a:solidFill>
                  <a:schemeClr val="accent5">
                    <a:lumMod val="75000"/>
                  </a:schemeClr>
                </a:solidFill>
                <a:latin typeface="+mn-lt"/>
              </a:rPr>
              <a:t>MALAYSIA MAP </a:t>
            </a:r>
            <a:r>
              <a:rPr lang="hi-IN" altLang="en-US" sz="3200" dirty="0"/>
              <a:t>मलेशिया नक्शा</a:t>
            </a:r>
            <a:endParaRPr lang="en-US" altLang="en-US" sz="3200" dirty="0"/>
          </a:p>
        </p:txBody>
      </p:sp>
      <p:pic>
        <p:nvPicPr>
          <p:cNvPr id="27651" name="Picture 5">
            <a:extLst>
              <a:ext uri="{FF2B5EF4-FFF2-40B4-BE49-F238E27FC236}">
                <a16:creationId xmlns:a16="http://schemas.microsoft.com/office/drawing/2014/main" xmlns="" id="{45D78B4A-8347-6631-CC81-B7DB991F4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438" y="1676400"/>
            <a:ext cx="59817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5" descr="malaysia-map1.gif">
            <a:extLst>
              <a:ext uri="{FF2B5EF4-FFF2-40B4-BE49-F238E27FC236}">
                <a16:creationId xmlns:a16="http://schemas.microsoft.com/office/drawing/2014/main" xmlns="" id="{915DB4BD-E145-57CC-6CB7-A4264D27EE8F}"/>
              </a:ext>
            </a:extLst>
          </p:cNvPr>
          <p:cNvPicPr>
            <a:picLocks noChangeAspect="1"/>
          </p:cNvPicPr>
          <p:nvPr/>
        </p:nvPicPr>
        <p:blipFill>
          <a:blip r:embed="rId3"/>
          <a:srcRect/>
          <a:stretch>
            <a:fillRect/>
          </a:stretch>
        </p:blipFill>
        <p:spPr bwMode="auto">
          <a:xfrm>
            <a:off x="4558748" y="4360070"/>
            <a:ext cx="5923721" cy="2345530"/>
          </a:xfrm>
          <a:prstGeom prst="rect">
            <a:avLst/>
          </a:prstGeom>
          <a:noFill/>
          <a:ln w="9525">
            <a:noFill/>
            <a:miter lim="800000"/>
            <a:headEnd/>
            <a:tailEnd/>
          </a:ln>
          <a:effectLst>
            <a:softEdge rad="88900"/>
          </a:effectLst>
        </p:spPr>
      </p:pic>
      <p:sp>
        <p:nvSpPr>
          <p:cNvPr id="27653" name="Oval 4">
            <a:extLst>
              <a:ext uri="{FF2B5EF4-FFF2-40B4-BE49-F238E27FC236}">
                <a16:creationId xmlns:a16="http://schemas.microsoft.com/office/drawing/2014/main" xmlns="" id="{6A26D049-1A9B-4273-11C9-4590B001EC75}"/>
              </a:ext>
            </a:extLst>
          </p:cNvPr>
          <p:cNvSpPr>
            <a:spLocks noChangeArrowheads="1"/>
          </p:cNvSpPr>
          <p:nvPr/>
        </p:nvSpPr>
        <p:spPr bwMode="auto">
          <a:xfrm>
            <a:off x="6553200" y="3733800"/>
            <a:ext cx="673100" cy="381000"/>
          </a:xfrm>
          <a:prstGeom prst="ellipse">
            <a:avLst/>
          </a:prstGeom>
          <a:noFill/>
          <a:ln w="19050" cap="sq" algn="ctr">
            <a:solidFill>
              <a:srgbClr val="FF0000">
                <a:alpha val="81960"/>
              </a:srgbClr>
            </a:solidFill>
            <a:round/>
            <a:headEnd/>
            <a:tailEnd/>
          </a:ln>
          <a:effectLst>
            <a:outerShdw dist="45791" dir="2021404" algn="ctr" rotWithShape="0">
              <a:srgbClr val="9999FF"/>
            </a:outerShdw>
          </a:effectLst>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MY" altLang="en-US" sz="2400">
              <a:latin typeface="Times New Roman" panose="02020603050405020304" pitchFamily="18" charset="0"/>
            </a:endParaRPr>
          </a:p>
        </p:txBody>
      </p:sp>
      <p:pic>
        <p:nvPicPr>
          <p:cNvPr id="12" name="Picture 11" descr="images.jpg">
            <a:extLst>
              <a:ext uri="{FF2B5EF4-FFF2-40B4-BE49-F238E27FC236}">
                <a16:creationId xmlns:a16="http://schemas.microsoft.com/office/drawing/2014/main" xmlns="" id="{F71EE533-F350-84A8-CC6B-56E6FB3882BD}"/>
              </a:ext>
            </a:extLst>
          </p:cNvPr>
          <p:cNvPicPr>
            <a:picLocks noChangeAspect="1"/>
          </p:cNvPicPr>
          <p:nvPr/>
        </p:nvPicPr>
        <p:blipFill>
          <a:blip r:embed="rId4"/>
          <a:stretch>
            <a:fillRect/>
          </a:stretch>
        </p:blipFill>
        <p:spPr>
          <a:xfrm>
            <a:off x="251999" y="2093843"/>
            <a:ext cx="2027375" cy="1254956"/>
          </a:xfrm>
          <a:prstGeom prst="rect">
            <a:avLst/>
          </a:prstGeom>
          <a:ln>
            <a:noFill/>
          </a:ln>
          <a:effectLst>
            <a:outerShdw blurRad="292100" dist="139700" dir="2700000" algn="tl" rotWithShape="0">
              <a:srgbClr val="333333">
                <a:alpha val="65000"/>
              </a:srgbClr>
            </a:outerShdw>
          </a:effectLst>
        </p:spPr>
      </p:pic>
      <p:sp>
        <p:nvSpPr>
          <p:cNvPr id="27655" name="Oval 12">
            <a:extLst>
              <a:ext uri="{FF2B5EF4-FFF2-40B4-BE49-F238E27FC236}">
                <a16:creationId xmlns:a16="http://schemas.microsoft.com/office/drawing/2014/main" xmlns="" id="{A198CE7B-CAC6-BB19-A482-55986AA44D82}"/>
              </a:ext>
            </a:extLst>
          </p:cNvPr>
          <p:cNvSpPr>
            <a:spLocks noChangeArrowheads="1"/>
          </p:cNvSpPr>
          <p:nvPr/>
        </p:nvSpPr>
        <p:spPr bwMode="auto">
          <a:xfrm>
            <a:off x="5419725" y="2055813"/>
            <a:ext cx="673100" cy="381000"/>
          </a:xfrm>
          <a:prstGeom prst="ellipse">
            <a:avLst/>
          </a:prstGeom>
          <a:noFill/>
          <a:ln w="19050" cap="sq" algn="ctr">
            <a:solidFill>
              <a:srgbClr val="FF0000">
                <a:alpha val="81960"/>
              </a:srgbClr>
            </a:solidFill>
            <a:round/>
            <a:headEnd/>
            <a:tailEnd/>
          </a:ln>
          <a:effectLst>
            <a:outerShdw dist="45791" dir="2021404" algn="ctr" rotWithShape="0">
              <a:srgbClr val="9999FF"/>
            </a:outerShdw>
          </a:effectLst>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MY" altLang="en-US" sz="2400">
              <a:latin typeface="Times New Roman" panose="02020603050405020304" pitchFamily="18" charset="0"/>
            </a:endParaRPr>
          </a:p>
        </p:txBody>
      </p:sp>
      <p:sp>
        <p:nvSpPr>
          <p:cNvPr id="11" name="TextBox 10">
            <a:extLst>
              <a:ext uri="{FF2B5EF4-FFF2-40B4-BE49-F238E27FC236}">
                <a16:creationId xmlns:a16="http://schemas.microsoft.com/office/drawing/2014/main" xmlns="" id="{21493156-FB96-E50D-164B-A59107628D4F}"/>
              </a:ext>
            </a:extLst>
          </p:cNvPr>
          <p:cNvSpPr txBox="1"/>
          <p:nvPr/>
        </p:nvSpPr>
        <p:spPr>
          <a:xfrm>
            <a:off x="2078038" y="312738"/>
            <a:ext cx="7954962" cy="647700"/>
          </a:xfrm>
          <a:prstGeom prst="rect">
            <a:avLst/>
          </a:prstGeom>
          <a:noFill/>
        </p:spPr>
        <p:txBody>
          <a:bodyPr>
            <a:spAutoFit/>
          </a:bodyPr>
          <a:lstStyle/>
          <a:p>
            <a:pPr>
              <a:defRPr/>
            </a:pPr>
            <a:r>
              <a:rPr lang="en-US" sz="3600" b="1" u="sng" dirty="0">
                <a:solidFill>
                  <a:schemeClr val="accent5">
                    <a:lumMod val="75000"/>
                  </a:schemeClr>
                </a:solidFill>
              </a:rPr>
              <a:t>Working Location  </a:t>
            </a:r>
            <a:r>
              <a:rPr lang="hi-IN" sz="3600" b="1" u="sng" dirty="0"/>
              <a:t>काम गर्ने स्थान</a:t>
            </a:r>
            <a:r>
              <a:rPr lang="en-US" sz="3600" b="1" u="sng" dirty="0"/>
              <a:t> </a:t>
            </a:r>
            <a:endParaRPr lang="en-MY" sz="3600" b="1" u="sng" dirty="0"/>
          </a:p>
        </p:txBody>
      </p:sp>
      <p:pic>
        <p:nvPicPr>
          <p:cNvPr id="27657" name="Picture 1">
            <a:extLst>
              <a:ext uri="{FF2B5EF4-FFF2-40B4-BE49-F238E27FC236}">
                <a16:creationId xmlns:a16="http://schemas.microsoft.com/office/drawing/2014/main" xmlns="" id="{2A5C832D-AB73-395B-3BBB-8EAF0F94D0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5354" y="2120349"/>
            <a:ext cx="2027375" cy="121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Box 14">
            <a:extLst>
              <a:ext uri="{FF2B5EF4-FFF2-40B4-BE49-F238E27FC236}">
                <a16:creationId xmlns:a16="http://schemas.microsoft.com/office/drawing/2014/main" xmlns="" id="{98D14138-F3C8-D697-4AA4-942C3D2744E6}"/>
              </a:ext>
            </a:extLst>
          </p:cNvPr>
          <p:cNvSpPr txBox="1">
            <a:spLocks noChangeArrowheads="1"/>
          </p:cNvSpPr>
          <p:nvPr/>
        </p:nvSpPr>
        <p:spPr bwMode="auto">
          <a:xfrm>
            <a:off x="357809" y="267667"/>
            <a:ext cx="11476382"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u="sng" dirty="0"/>
              <a:t>Working Location  </a:t>
            </a:r>
            <a:r>
              <a:rPr lang="hi-IN" altLang="en-US" sz="3600" b="1" u="sng" dirty="0"/>
              <a:t>काम गर्ने स्थान</a:t>
            </a:r>
            <a:r>
              <a:rPr lang="en-US" altLang="en-US" sz="3600" b="1" u="sng" dirty="0"/>
              <a:t> </a:t>
            </a:r>
            <a:endParaRPr lang="en-MY" altLang="en-US" sz="3600" b="1" u="sng" dirty="0"/>
          </a:p>
        </p:txBody>
      </p:sp>
      <p:pic>
        <p:nvPicPr>
          <p:cNvPr id="16" name="Picture 15">
            <a:extLst>
              <a:ext uri="{FF2B5EF4-FFF2-40B4-BE49-F238E27FC236}">
                <a16:creationId xmlns:a16="http://schemas.microsoft.com/office/drawing/2014/main" xmlns="" id="{08724D25-ED47-2F72-FF13-7262771E4A68}"/>
              </a:ext>
            </a:extLst>
          </p:cNvPr>
          <p:cNvPicPr>
            <a:picLocks noChangeAspect="1"/>
          </p:cNvPicPr>
          <p:nvPr/>
        </p:nvPicPr>
        <p:blipFill>
          <a:blip r:embed="rId6" cstate="print">
            <a:duotone>
              <a:prstClr val="black"/>
              <a:srgbClr val="FF0000">
                <a:tint val="45000"/>
                <a:satMod val="400000"/>
              </a:srgbClr>
            </a:duotone>
          </a:blip>
          <a:stretch>
            <a:fillRect/>
          </a:stretch>
        </p:blipFill>
        <p:spPr>
          <a:xfrm>
            <a:off x="5640032" y="5168347"/>
            <a:ext cx="699053" cy="699053"/>
          </a:xfrm>
          <a:prstGeom prst="rect">
            <a:avLst/>
          </a:prstGeom>
        </p:spPr>
      </p:pic>
      <p:sp>
        <p:nvSpPr>
          <p:cNvPr id="17" name="Rectangle 7">
            <a:extLst>
              <a:ext uri="{FF2B5EF4-FFF2-40B4-BE49-F238E27FC236}">
                <a16:creationId xmlns:a16="http://schemas.microsoft.com/office/drawing/2014/main" xmlns="" id="{F74430A2-35B6-35F2-5284-49158D77B985}"/>
              </a:ext>
            </a:extLst>
          </p:cNvPr>
          <p:cNvSpPr>
            <a:spLocks noChangeArrowheads="1"/>
          </p:cNvSpPr>
          <p:nvPr/>
        </p:nvSpPr>
        <p:spPr bwMode="auto">
          <a:xfrm>
            <a:off x="265049" y="3551582"/>
            <a:ext cx="4200934" cy="1311966"/>
          </a:xfrm>
          <a:prstGeom prst="rect">
            <a:avLst/>
          </a:prstGeom>
          <a:noFill/>
          <a:ln w="9525">
            <a:noFill/>
            <a:miter lim="800000"/>
            <a:headEnd/>
            <a:tailEnd/>
          </a:ln>
        </p:spPr>
        <p:txBody>
          <a:bodyPr wrap="none" anchor="ctr"/>
          <a:lstStyle/>
          <a:p>
            <a:pPr>
              <a:defRPr/>
            </a:pPr>
            <a:r>
              <a:rPr lang="en-MY" altLang="zh-CN" sz="2000" b="1" dirty="0" err="1">
                <a:effectLst>
                  <a:outerShdw blurRad="38100" dist="38100" dir="2700000" algn="tl">
                    <a:srgbClr val="000000">
                      <a:alpha val="43137"/>
                    </a:srgbClr>
                  </a:outerShdw>
                </a:effectLst>
                <a:latin typeface="Bahnschrift" pitchFamily="34" charset="0"/>
                <a:ea typeface="方正姚体"/>
                <a:cs typeface="Arial" pitchFamily="34" charset="0"/>
              </a:rPr>
              <a:t>Plastictecnic</a:t>
            </a:r>
            <a:r>
              <a:rPr lang="en-MY" altLang="zh-CN" sz="2000" b="1" dirty="0">
                <a:effectLst>
                  <a:outerShdw blurRad="38100" dist="38100" dir="2700000" algn="tl">
                    <a:srgbClr val="000000">
                      <a:alpha val="43137"/>
                    </a:srgbClr>
                  </a:outerShdw>
                </a:effectLst>
                <a:latin typeface="Bahnschrift" pitchFamily="34" charset="0"/>
                <a:ea typeface="方正姚体"/>
                <a:cs typeface="Arial" pitchFamily="34" charset="0"/>
              </a:rPr>
              <a:t> (M) </a:t>
            </a:r>
            <a:r>
              <a:rPr lang="en-MY" altLang="zh-CN" sz="2000" b="1" dirty="0" err="1">
                <a:effectLst>
                  <a:outerShdw blurRad="38100" dist="38100" dir="2700000" algn="tl">
                    <a:srgbClr val="000000">
                      <a:alpha val="43137"/>
                    </a:srgbClr>
                  </a:outerShdw>
                </a:effectLst>
                <a:latin typeface="Bahnschrift" pitchFamily="34" charset="0"/>
                <a:ea typeface="方正姚体"/>
                <a:cs typeface="Arial" pitchFamily="34" charset="0"/>
              </a:rPr>
              <a:t>Sdn</a:t>
            </a:r>
            <a:r>
              <a:rPr lang="en-MY" altLang="zh-CN" sz="2000" b="1" dirty="0">
                <a:effectLst>
                  <a:outerShdw blurRad="38100" dist="38100" dir="2700000" algn="tl">
                    <a:srgbClr val="000000">
                      <a:alpha val="43137"/>
                    </a:srgbClr>
                  </a:outerShdw>
                </a:effectLst>
                <a:latin typeface="Bahnschrift" pitchFamily="34" charset="0"/>
                <a:ea typeface="方正姚体"/>
                <a:cs typeface="Arial" pitchFamily="34" charset="0"/>
              </a:rPr>
              <a:t>. </a:t>
            </a:r>
            <a:r>
              <a:rPr lang="en-MY" altLang="zh-CN" sz="2000" b="1" dirty="0" err="1">
                <a:effectLst>
                  <a:outerShdw blurRad="38100" dist="38100" dir="2700000" algn="tl">
                    <a:srgbClr val="000000">
                      <a:alpha val="43137"/>
                    </a:srgbClr>
                  </a:outerShdw>
                </a:effectLst>
                <a:latin typeface="Bahnschrift" pitchFamily="34" charset="0"/>
                <a:ea typeface="方正姚体"/>
                <a:cs typeface="Arial" pitchFamily="34" charset="0"/>
              </a:rPr>
              <a:t>Bhd</a:t>
            </a:r>
            <a:r>
              <a:rPr lang="en-MY" altLang="zh-CN" sz="2000" b="1" dirty="0">
                <a:effectLst>
                  <a:outerShdw blurRad="38100" dist="38100" dir="2700000" algn="tl">
                    <a:srgbClr val="000000">
                      <a:alpha val="43137"/>
                    </a:srgbClr>
                  </a:outerShdw>
                </a:effectLst>
                <a:latin typeface="Bahnschrift" pitchFamily="34" charset="0"/>
                <a:ea typeface="方正姚体"/>
                <a:cs typeface="Arial" pitchFamily="34" charset="0"/>
              </a:rPr>
              <a:t> - BANGI</a:t>
            </a:r>
          </a:p>
          <a:p>
            <a:r>
              <a:rPr lang="en-US" sz="1400" b="1" dirty="0">
                <a:effectLst/>
                <a:latin typeface="Arial" panose="020B0604020202020204" pitchFamily="34" charset="0"/>
                <a:ea typeface="Calibri" panose="020F0502020204030204" pitchFamily="34" charset="0"/>
                <a:cs typeface="Arial" panose="020B0604020202020204" pitchFamily="34" charset="0"/>
              </a:rPr>
              <a:t>Lot 1, Jalan P/2A, Kaw Perusahaan Pkt 1, </a:t>
            </a:r>
          </a:p>
          <a:p>
            <a:r>
              <a:rPr lang="en-US" sz="1400" b="1" dirty="0">
                <a:effectLst/>
                <a:latin typeface="Arial" panose="020B0604020202020204" pitchFamily="34" charset="0"/>
                <a:ea typeface="Calibri" panose="020F0502020204030204" pitchFamily="34" charset="0"/>
                <a:cs typeface="Arial" panose="020B0604020202020204" pitchFamily="34" charset="0"/>
              </a:rPr>
              <a:t>43650 Bandar </a:t>
            </a:r>
            <a:r>
              <a:rPr lang="en-US" sz="1400" b="1" dirty="0" err="1">
                <a:effectLst/>
                <a:latin typeface="Arial" panose="020B0604020202020204" pitchFamily="34" charset="0"/>
                <a:ea typeface="Calibri" panose="020F0502020204030204" pitchFamily="34" charset="0"/>
                <a:cs typeface="Arial" panose="020B0604020202020204" pitchFamily="34" charset="0"/>
              </a:rPr>
              <a:t>Baru</a:t>
            </a:r>
            <a:r>
              <a:rPr lang="en-US" sz="1400" b="1" dirty="0">
                <a:effectLst/>
                <a:latin typeface="Arial" panose="020B0604020202020204" pitchFamily="34" charset="0"/>
                <a:ea typeface="Calibri" panose="020F0502020204030204" pitchFamily="34" charset="0"/>
                <a:cs typeface="Arial" panose="020B0604020202020204" pitchFamily="34" charset="0"/>
              </a:rPr>
              <a:t> </a:t>
            </a:r>
            <a:r>
              <a:rPr lang="en-US" sz="1400" b="1" dirty="0" err="1">
                <a:effectLst/>
                <a:latin typeface="Arial" panose="020B0604020202020204" pitchFamily="34" charset="0"/>
                <a:ea typeface="Calibri" panose="020F0502020204030204" pitchFamily="34" charset="0"/>
                <a:cs typeface="Arial" panose="020B0604020202020204" pitchFamily="34" charset="0"/>
              </a:rPr>
              <a:t>Bangi</a:t>
            </a:r>
            <a:r>
              <a:rPr lang="en-US" sz="1400" b="1" dirty="0">
                <a:effectLst/>
                <a:latin typeface="Arial" panose="020B0604020202020204" pitchFamily="34" charset="0"/>
                <a:ea typeface="Calibri" panose="020F0502020204030204" pitchFamily="34" charset="0"/>
                <a:cs typeface="Arial" panose="020B0604020202020204" pitchFamily="34" charset="0"/>
              </a:rPr>
              <a:t>, Selangor </a:t>
            </a:r>
            <a:r>
              <a:rPr lang="en-US" sz="1400" b="1" dirty="0" err="1">
                <a:effectLst/>
                <a:latin typeface="Arial" panose="020B0604020202020204" pitchFamily="34" charset="0"/>
                <a:ea typeface="Calibri" panose="020F0502020204030204" pitchFamily="34" charset="0"/>
                <a:cs typeface="Arial" panose="020B0604020202020204" pitchFamily="34" charset="0"/>
              </a:rPr>
              <a:t>Darul</a:t>
            </a:r>
            <a:r>
              <a:rPr lang="en-US" sz="1400" b="1" dirty="0">
                <a:effectLst/>
                <a:latin typeface="Arial" panose="020B0604020202020204" pitchFamily="34" charset="0"/>
                <a:ea typeface="Calibri" panose="020F0502020204030204" pitchFamily="34" charset="0"/>
                <a:cs typeface="Arial" panose="020B0604020202020204" pitchFamily="34" charset="0"/>
              </a:rPr>
              <a:t> Ehsan</a:t>
            </a:r>
            <a:endParaRPr lang="en-MY" sz="1400" b="1" dirty="0">
              <a:effectLst/>
              <a:latin typeface="Arial" panose="020B0604020202020204" pitchFamily="34" charset="0"/>
              <a:ea typeface="Calibri" panose="020F0502020204030204" pitchFamily="34" charset="0"/>
              <a:cs typeface="Arial" panose="020B0604020202020204" pitchFamily="34" charset="0"/>
            </a:endParaRPr>
          </a:p>
          <a:p>
            <a:r>
              <a:rPr lang="en-US" sz="1400" b="1" dirty="0">
                <a:effectLst/>
                <a:latin typeface="Arial" panose="020B0604020202020204" pitchFamily="34" charset="0"/>
                <a:ea typeface="Calibri" panose="020F0502020204030204" pitchFamily="34" charset="0"/>
                <a:cs typeface="Arial" panose="020B0604020202020204" pitchFamily="34" charset="0"/>
              </a:rPr>
              <a:t>Office : +603 8925 6950  | Fax : +603 8925 6955</a:t>
            </a:r>
            <a:endParaRPr lang="en-US" altLang="zh-CN" sz="1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xmlns="" id="{7896A11C-EB00-CF93-A764-F37A17C968DE}"/>
              </a:ext>
            </a:extLst>
          </p:cNvPr>
          <p:cNvPicPr>
            <a:picLocks noChangeAspect="1"/>
          </p:cNvPicPr>
          <p:nvPr/>
        </p:nvPicPr>
        <p:blipFill>
          <a:blip r:embed="rId6" cstate="print">
            <a:duotone>
              <a:prstClr val="black"/>
              <a:srgbClr val="FF0000">
                <a:tint val="45000"/>
                <a:satMod val="400000"/>
              </a:srgbClr>
            </a:duotone>
          </a:blip>
          <a:stretch>
            <a:fillRect/>
          </a:stretch>
        </p:blipFill>
        <p:spPr>
          <a:xfrm>
            <a:off x="6044221" y="5493023"/>
            <a:ext cx="699053" cy="699053"/>
          </a:xfrm>
          <a:prstGeom prst="rect">
            <a:avLst/>
          </a:prstGeom>
        </p:spPr>
      </p:pic>
      <p:sp>
        <p:nvSpPr>
          <p:cNvPr id="18" name="Rectangle 7">
            <a:extLst>
              <a:ext uri="{FF2B5EF4-FFF2-40B4-BE49-F238E27FC236}">
                <a16:creationId xmlns:a16="http://schemas.microsoft.com/office/drawing/2014/main" xmlns="" id="{EB5FC1D7-375D-7B47-DAB6-CACD222C5C5A}"/>
              </a:ext>
            </a:extLst>
          </p:cNvPr>
          <p:cNvSpPr>
            <a:spLocks noChangeArrowheads="1"/>
          </p:cNvSpPr>
          <p:nvPr/>
        </p:nvSpPr>
        <p:spPr bwMode="auto">
          <a:xfrm>
            <a:off x="258423" y="4989443"/>
            <a:ext cx="4200934" cy="1311966"/>
          </a:xfrm>
          <a:prstGeom prst="rect">
            <a:avLst/>
          </a:prstGeom>
          <a:noFill/>
          <a:ln w="9525">
            <a:noFill/>
            <a:miter lim="800000"/>
            <a:headEnd/>
            <a:tailEnd/>
          </a:ln>
        </p:spPr>
        <p:txBody>
          <a:bodyPr wrap="none" anchor="ctr"/>
          <a:lstStyle/>
          <a:p>
            <a:pPr>
              <a:defRPr/>
            </a:pPr>
            <a:r>
              <a:rPr lang="en-MY" altLang="zh-CN" sz="2000" b="1" dirty="0" err="1">
                <a:effectLst>
                  <a:outerShdw blurRad="38100" dist="38100" dir="2700000" algn="tl">
                    <a:srgbClr val="000000">
                      <a:alpha val="43137"/>
                    </a:srgbClr>
                  </a:outerShdw>
                </a:effectLst>
                <a:latin typeface="Bahnschrift" pitchFamily="34" charset="0"/>
                <a:ea typeface="方正姚体"/>
                <a:cs typeface="Arial" pitchFamily="34" charset="0"/>
              </a:rPr>
              <a:t>Plastictecnic</a:t>
            </a:r>
            <a:r>
              <a:rPr lang="en-MY" altLang="zh-CN" sz="2000" b="1" dirty="0">
                <a:effectLst>
                  <a:outerShdw blurRad="38100" dist="38100" dir="2700000" algn="tl">
                    <a:srgbClr val="000000">
                      <a:alpha val="43137"/>
                    </a:srgbClr>
                  </a:outerShdw>
                </a:effectLst>
                <a:latin typeface="Bahnschrift" pitchFamily="34" charset="0"/>
                <a:ea typeface="方正姚体"/>
                <a:cs typeface="Arial" pitchFamily="34" charset="0"/>
              </a:rPr>
              <a:t> (M) </a:t>
            </a:r>
            <a:r>
              <a:rPr lang="en-MY" altLang="zh-CN" sz="2000" b="1" dirty="0" err="1">
                <a:effectLst>
                  <a:outerShdw blurRad="38100" dist="38100" dir="2700000" algn="tl">
                    <a:srgbClr val="000000">
                      <a:alpha val="43137"/>
                    </a:srgbClr>
                  </a:outerShdw>
                </a:effectLst>
                <a:latin typeface="Bahnschrift" pitchFamily="34" charset="0"/>
                <a:ea typeface="方正姚体"/>
                <a:cs typeface="Arial" pitchFamily="34" charset="0"/>
              </a:rPr>
              <a:t>Sdn</a:t>
            </a:r>
            <a:r>
              <a:rPr lang="en-MY" altLang="zh-CN" sz="2000" b="1" dirty="0">
                <a:effectLst>
                  <a:outerShdw blurRad="38100" dist="38100" dir="2700000" algn="tl">
                    <a:srgbClr val="000000">
                      <a:alpha val="43137"/>
                    </a:srgbClr>
                  </a:outerShdw>
                </a:effectLst>
                <a:latin typeface="Bahnschrift" pitchFamily="34" charset="0"/>
                <a:ea typeface="方正姚体"/>
                <a:cs typeface="Arial" pitchFamily="34" charset="0"/>
              </a:rPr>
              <a:t>. </a:t>
            </a:r>
            <a:r>
              <a:rPr lang="en-MY" altLang="zh-CN" sz="2000" b="1" dirty="0" err="1">
                <a:effectLst>
                  <a:outerShdw blurRad="38100" dist="38100" dir="2700000" algn="tl">
                    <a:srgbClr val="000000">
                      <a:alpha val="43137"/>
                    </a:srgbClr>
                  </a:outerShdw>
                </a:effectLst>
                <a:latin typeface="Bahnschrift" pitchFamily="34" charset="0"/>
                <a:ea typeface="方正姚体"/>
                <a:cs typeface="Arial" pitchFamily="34" charset="0"/>
              </a:rPr>
              <a:t>Bhd</a:t>
            </a:r>
            <a:r>
              <a:rPr lang="en-MY" altLang="zh-CN" sz="2000" b="1" dirty="0">
                <a:effectLst>
                  <a:outerShdw blurRad="38100" dist="38100" dir="2700000" algn="tl">
                    <a:srgbClr val="000000">
                      <a:alpha val="43137"/>
                    </a:srgbClr>
                  </a:outerShdw>
                </a:effectLst>
                <a:latin typeface="Bahnschrift" pitchFamily="34" charset="0"/>
                <a:ea typeface="方正姚体"/>
                <a:cs typeface="Arial" pitchFamily="34" charset="0"/>
              </a:rPr>
              <a:t> - NILAI</a:t>
            </a:r>
          </a:p>
          <a:p>
            <a:r>
              <a:rPr lang="en-US" sz="1400" b="1" dirty="0">
                <a:effectLst/>
                <a:latin typeface="Arial" panose="020B0604020202020204" pitchFamily="34" charset="0"/>
                <a:ea typeface="Calibri" panose="020F0502020204030204" pitchFamily="34" charset="0"/>
                <a:cs typeface="Arial" panose="020B0604020202020204" pitchFamily="34" charset="0"/>
              </a:rPr>
              <a:t>BLOCK A - Lot 1804, </a:t>
            </a:r>
            <a:r>
              <a:rPr lang="en-US" sz="1400" b="1" dirty="0" err="1">
                <a:effectLst/>
                <a:latin typeface="Arial" panose="020B0604020202020204" pitchFamily="34" charset="0"/>
                <a:ea typeface="Calibri" panose="020F0502020204030204" pitchFamily="34" charset="0"/>
                <a:cs typeface="Arial" panose="020B0604020202020204" pitchFamily="34" charset="0"/>
              </a:rPr>
              <a:t>Jln</a:t>
            </a:r>
            <a:r>
              <a:rPr lang="en-US" sz="1400" b="1" dirty="0">
                <a:effectLst/>
                <a:latin typeface="Arial" panose="020B0604020202020204" pitchFamily="34" charset="0"/>
                <a:ea typeface="Calibri" panose="020F0502020204030204" pitchFamily="34" charset="0"/>
                <a:cs typeface="Arial" panose="020B0604020202020204" pitchFamily="34" charset="0"/>
              </a:rPr>
              <a:t> </a:t>
            </a:r>
            <a:r>
              <a:rPr lang="en-US" sz="1400" b="1" dirty="0" err="1">
                <a:effectLst/>
                <a:latin typeface="Arial" panose="020B0604020202020204" pitchFamily="34" charset="0"/>
                <a:ea typeface="Calibri" panose="020F0502020204030204" pitchFamily="34" charset="0"/>
                <a:cs typeface="Arial" panose="020B0604020202020204" pitchFamily="34" charset="0"/>
              </a:rPr>
              <a:t>Lengkok</a:t>
            </a:r>
            <a:r>
              <a:rPr lang="en-US" sz="1400" b="1" dirty="0">
                <a:effectLst/>
                <a:latin typeface="Arial" panose="020B0604020202020204" pitchFamily="34" charset="0"/>
                <a:ea typeface="Calibri" panose="020F0502020204030204" pitchFamily="34" charset="0"/>
                <a:cs typeface="Arial" panose="020B0604020202020204" pitchFamily="34" charset="0"/>
              </a:rPr>
              <a:t> </a:t>
            </a:r>
            <a:r>
              <a:rPr lang="en-US" sz="1400" b="1" dirty="0" err="1">
                <a:effectLst/>
                <a:latin typeface="Arial" panose="020B0604020202020204" pitchFamily="34" charset="0"/>
                <a:ea typeface="Calibri" panose="020F0502020204030204" pitchFamily="34" charset="0"/>
                <a:cs typeface="Arial" panose="020B0604020202020204" pitchFamily="34" charset="0"/>
              </a:rPr>
              <a:t>Emas</a:t>
            </a:r>
            <a:r>
              <a:rPr lang="en-US" sz="1400" b="1" dirty="0">
                <a:effectLst/>
                <a:latin typeface="Arial" panose="020B0604020202020204" pitchFamily="34" charset="0"/>
                <a:ea typeface="Calibri" panose="020F0502020204030204" pitchFamily="34" charset="0"/>
                <a:cs typeface="Arial" panose="020B0604020202020204" pitchFamily="34" charset="0"/>
              </a:rPr>
              <a:t>, </a:t>
            </a:r>
          </a:p>
          <a:p>
            <a:r>
              <a:rPr lang="en-US" sz="1400" b="1" dirty="0">
                <a:effectLst/>
                <a:latin typeface="Arial" panose="020B0604020202020204" pitchFamily="34" charset="0"/>
                <a:ea typeface="Calibri" panose="020F0502020204030204" pitchFamily="34" charset="0"/>
                <a:cs typeface="Arial" panose="020B0604020202020204" pitchFamily="34" charset="0"/>
              </a:rPr>
              <a:t>Kawasan Perindustrian Nilai, 71800 Nilai, </a:t>
            </a:r>
          </a:p>
          <a:p>
            <a:r>
              <a:rPr lang="en-US" sz="1400" b="1" dirty="0">
                <a:effectLst/>
                <a:latin typeface="Arial" panose="020B0604020202020204" pitchFamily="34" charset="0"/>
                <a:ea typeface="Calibri" panose="020F0502020204030204" pitchFamily="34" charset="0"/>
                <a:cs typeface="Arial" panose="020B0604020202020204" pitchFamily="34" charset="0"/>
              </a:rPr>
              <a:t>Negeri S</a:t>
            </a:r>
            <a:r>
              <a:rPr lang="en-US" sz="1400" b="1" dirty="0">
                <a:latin typeface="Arial" panose="020B0604020202020204" pitchFamily="34" charset="0"/>
                <a:ea typeface="Calibri" panose="020F0502020204030204" pitchFamily="34" charset="0"/>
                <a:cs typeface="Arial" panose="020B0604020202020204" pitchFamily="34" charset="0"/>
              </a:rPr>
              <a:t>embilan</a:t>
            </a:r>
          </a:p>
          <a:p>
            <a:r>
              <a:rPr lang="en-US" sz="1400" b="1" dirty="0">
                <a:effectLst/>
                <a:latin typeface="Arial" panose="020B0604020202020204" pitchFamily="34" charset="0"/>
                <a:ea typeface="Calibri" panose="020F0502020204030204" pitchFamily="34" charset="0"/>
                <a:cs typeface="Arial" panose="020B0604020202020204" pitchFamily="34" charset="0"/>
              </a:rPr>
              <a:t>Tel:   06 – 799 0010/12   | Fax:  06 – 799 0016</a:t>
            </a:r>
            <a:endParaRPr lang="en-MY" altLang="zh-CN" sz="1400" b="1" dirty="0">
              <a:effectLst>
                <a:outerShdw blurRad="38100" dist="38100" dir="2700000" algn="tl">
                  <a:srgbClr val="000000">
                    <a:alpha val="43137"/>
                  </a:srgbClr>
                </a:outerShdw>
              </a:effectLst>
              <a:latin typeface="Bahnschrift" pitchFamily="34" charset="0"/>
              <a:ea typeface="方正姚体"/>
              <a:cs typeface="Arial" pitchFamily="34" charset="0"/>
            </a:endParaRPr>
          </a:p>
        </p:txBody>
      </p:sp>
    </p:spTree>
  </p:cSld>
  <p:clrMapOvr>
    <a:masterClrMapping/>
  </p:clrMapOvr>
  <p:transition spd="slow">
    <p:pull dir="l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E142C957-B15D-BDDB-9F11-19A9E92B0CE6}"/>
              </a:ext>
            </a:extLst>
          </p:cNvPr>
          <p:cNvSpPr txBox="1">
            <a:spLocks/>
          </p:cNvSpPr>
          <p:nvPr/>
        </p:nvSpPr>
        <p:spPr bwMode="auto">
          <a:xfrm>
            <a:off x="384313" y="320535"/>
            <a:ext cx="11410122" cy="858907"/>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defRPr/>
            </a:pPr>
            <a:r>
              <a:rPr lang="en-US" altLang="en-US" sz="3600" b="1" dirty="0">
                <a:solidFill>
                  <a:schemeClr val="accent5">
                    <a:lumMod val="75000"/>
                  </a:schemeClr>
                </a:solidFill>
                <a:latin typeface="+mn-lt"/>
              </a:rPr>
              <a:t>MALAYSIA NOTE &amp; COIN </a:t>
            </a:r>
            <a:r>
              <a:rPr lang="hi-IN" altLang="en-US" sz="3600" dirty="0">
                <a:latin typeface="Arial Narrow" panose="020B0606020202030204" pitchFamily="34" charset="0"/>
                <a:ea typeface="Myanmar Text" panose="020B0502040204020203" pitchFamily="34" charset="0"/>
              </a:rPr>
              <a:t>मलेसिया नोट र सिक्का</a:t>
            </a:r>
            <a:endParaRPr lang="en-US" altLang="en-US" sz="3600" b="1" dirty="0">
              <a:latin typeface="Times New Roman" panose="02020603050405020304" pitchFamily="18" charset="0"/>
            </a:endParaRPr>
          </a:p>
        </p:txBody>
      </p:sp>
      <p:pic>
        <p:nvPicPr>
          <p:cNvPr id="28675" name="Picture 2" descr="Image result for Malaysian Ringgit Notes">
            <a:extLst>
              <a:ext uri="{FF2B5EF4-FFF2-40B4-BE49-F238E27FC236}">
                <a16:creationId xmlns:a16="http://schemas.microsoft.com/office/drawing/2014/main" xmlns="" id="{1BC76A43-6FA8-613B-89A8-14FF21DF6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727"/>
          <a:stretch>
            <a:fillRect/>
          </a:stretch>
        </p:blipFill>
        <p:spPr bwMode="auto">
          <a:xfrm>
            <a:off x="861391" y="2438399"/>
            <a:ext cx="5421935" cy="35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Content Placeholder 4">
            <a:extLst>
              <a:ext uri="{FF2B5EF4-FFF2-40B4-BE49-F238E27FC236}">
                <a16:creationId xmlns:a16="http://schemas.microsoft.com/office/drawing/2014/main" xmlns="" id="{7056FFF6-E4E2-E3A0-71C6-886E36BE2977}"/>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372641" y="2584173"/>
            <a:ext cx="4573655" cy="3392557"/>
          </a:xfrm>
        </p:spPr>
      </p:pic>
      <p:sp>
        <p:nvSpPr>
          <p:cNvPr id="8" name="Title 1">
            <a:extLst>
              <a:ext uri="{FF2B5EF4-FFF2-40B4-BE49-F238E27FC236}">
                <a16:creationId xmlns:a16="http://schemas.microsoft.com/office/drawing/2014/main" xmlns="" id="{EFB07C0A-747B-0925-79C5-0B79A3A4948C}"/>
              </a:ext>
            </a:extLst>
          </p:cNvPr>
          <p:cNvSpPr txBox="1">
            <a:spLocks/>
          </p:cNvSpPr>
          <p:nvPr/>
        </p:nvSpPr>
        <p:spPr bwMode="auto">
          <a:xfrm>
            <a:off x="6310312" y="1484244"/>
            <a:ext cx="4688991" cy="887896"/>
          </a:xfrm>
          <a:prstGeom prst="rect">
            <a:avLst/>
          </a:prstGeom>
          <a:noFill/>
          <a:ln/>
        </p:spPr>
        <p:style>
          <a:lnRef idx="2">
            <a:schemeClr val="dk1"/>
          </a:lnRef>
          <a:fillRef idx="1">
            <a:schemeClr val="lt1"/>
          </a:fillRef>
          <a:effectRef idx="0">
            <a:schemeClr val="dk1"/>
          </a:effectRef>
          <a:fontRef idx="minor">
            <a:schemeClr val="dk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ct val="0"/>
              </a:spcBef>
              <a:buFontTx/>
              <a:buNone/>
            </a:pPr>
            <a:r>
              <a:rPr lang="hi-IN" altLang="en-US" b="1" dirty="0">
                <a:solidFill>
                  <a:srgbClr val="893713"/>
                </a:solidFill>
                <a:latin typeface="Zawgyi-One" charset="0"/>
                <a:ea typeface="Myanmar Text" panose="020B0502040204020203" pitchFamily="34" charset="0"/>
              </a:rPr>
              <a:t>मलेसिया रिंगिट मुद्रा नोट</a:t>
            </a:r>
            <a:endParaRPr lang="en-US" altLang="en-US" sz="2400" b="1" dirty="0">
              <a:solidFill>
                <a:srgbClr val="893713"/>
              </a:solidFill>
              <a:latin typeface="Zawgyi-One" charset="0"/>
              <a:cs typeface="Zawgyi-One" charset="0"/>
            </a:endParaRPr>
          </a:p>
        </p:txBody>
      </p:sp>
      <p:sp>
        <p:nvSpPr>
          <p:cNvPr id="7" name="Title 1">
            <a:extLst>
              <a:ext uri="{FF2B5EF4-FFF2-40B4-BE49-F238E27FC236}">
                <a16:creationId xmlns:a16="http://schemas.microsoft.com/office/drawing/2014/main" xmlns="" id="{2F583205-CBE2-DEB8-6AA2-171A21C6657D}"/>
              </a:ext>
            </a:extLst>
          </p:cNvPr>
          <p:cNvSpPr txBox="1">
            <a:spLocks/>
          </p:cNvSpPr>
          <p:nvPr/>
        </p:nvSpPr>
        <p:spPr bwMode="auto">
          <a:xfrm>
            <a:off x="901148" y="1490868"/>
            <a:ext cx="5314122" cy="909638"/>
          </a:xfrm>
          <a:prstGeom prst="rect">
            <a:avLst/>
          </a:prstGeom>
          <a:noFill/>
          <a:ln/>
        </p:spPr>
        <p:style>
          <a:lnRef idx="2">
            <a:schemeClr val="dk1"/>
          </a:lnRef>
          <a:fillRef idx="1">
            <a:schemeClr val="lt1"/>
          </a:fillRef>
          <a:effectRef idx="0">
            <a:schemeClr val="dk1"/>
          </a:effectRef>
          <a:fontRef idx="minor">
            <a:schemeClr val="dk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0000"/>
              </a:lnSpc>
              <a:spcBef>
                <a:spcPct val="0"/>
              </a:spcBef>
              <a:buFontTx/>
              <a:buNone/>
            </a:pPr>
            <a:r>
              <a:rPr lang="en-US" altLang="en-US" b="1" dirty="0">
                <a:solidFill>
                  <a:schemeClr val="accent5">
                    <a:lumMod val="75000"/>
                  </a:schemeClr>
                </a:solidFill>
                <a:latin typeface="Zawgyi-One" charset="0"/>
                <a:ea typeface="Myanmar Text" panose="020B0502040204020203" pitchFamily="34" charset="0"/>
              </a:rPr>
              <a:t>MALAYSIAN CURRENT NOTES</a:t>
            </a:r>
            <a:endParaRPr lang="en-US" altLang="en-US" sz="2400" b="1" dirty="0">
              <a:solidFill>
                <a:schemeClr val="accent5">
                  <a:lumMod val="75000"/>
                </a:schemeClr>
              </a:solidFill>
              <a:latin typeface="Zawgyi-One" charset="0"/>
              <a:cs typeface="Zawgyi-One" charset="0"/>
            </a:endParaRPr>
          </a:p>
        </p:txBody>
      </p:sp>
    </p:spTree>
  </p:cSld>
  <p:clrMapOvr>
    <a:masterClrMapping/>
  </p:clrMapOvr>
  <p:transition spd="slow">
    <p:pull dir="l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xmlns="" id="{9EE788D2-E363-1656-D571-B5F255148D6A}"/>
              </a:ext>
            </a:extLst>
          </p:cNvPr>
          <p:cNvSpPr>
            <a:spLocks noGrp="1" noChangeArrowheads="1"/>
          </p:cNvSpPr>
          <p:nvPr>
            <p:ph type="title" sz="quarter"/>
          </p:nvPr>
        </p:nvSpPr>
        <p:spPr>
          <a:xfrm>
            <a:off x="371061" y="357809"/>
            <a:ext cx="11436626" cy="610567"/>
          </a:xfrm>
          <a:solidFill>
            <a:schemeClr val="bg1"/>
          </a:solidFill>
        </p:spPr>
        <p:txBody>
          <a:bodyPr rtlCol="0">
            <a:normAutofit/>
          </a:bodyPr>
          <a:lstStyle/>
          <a:p>
            <a:pPr algn="ctr">
              <a:defRPr/>
            </a:pPr>
            <a:r>
              <a:rPr lang="en-US" altLang="en-US" sz="3600" b="1" dirty="0">
                <a:solidFill>
                  <a:schemeClr val="accent5">
                    <a:lumMod val="75000"/>
                  </a:schemeClr>
                </a:solidFill>
                <a:latin typeface="+mn-lt"/>
              </a:rPr>
              <a:t>MALAYSIAN RACE </a:t>
            </a:r>
            <a:r>
              <a:rPr lang="hi-IN" altLang="en-US" sz="3600" dirty="0"/>
              <a:t>मलेसियन जाति</a:t>
            </a:r>
            <a:endParaRPr lang="en-US" altLang="en-US" sz="3600" dirty="0"/>
          </a:p>
        </p:txBody>
      </p:sp>
      <p:grpSp>
        <p:nvGrpSpPr>
          <p:cNvPr id="29699" name="Group 9">
            <a:extLst>
              <a:ext uri="{FF2B5EF4-FFF2-40B4-BE49-F238E27FC236}">
                <a16:creationId xmlns:a16="http://schemas.microsoft.com/office/drawing/2014/main" xmlns="" id="{2EC603CB-79F0-08F1-8584-DF5A9FA05412}"/>
              </a:ext>
            </a:extLst>
          </p:cNvPr>
          <p:cNvGrpSpPr>
            <a:grpSpLocks/>
          </p:cNvGrpSpPr>
          <p:nvPr/>
        </p:nvGrpSpPr>
        <p:grpSpPr bwMode="auto">
          <a:xfrm>
            <a:off x="1905000" y="1143001"/>
            <a:ext cx="8534400" cy="4984317"/>
            <a:chOff x="2105308" y="624214"/>
            <a:chExt cx="8610600" cy="5555301"/>
          </a:xfrm>
        </p:grpSpPr>
        <p:pic>
          <p:nvPicPr>
            <p:cNvPr id="29704" name="Content Placeholder 10">
              <a:extLst>
                <a:ext uri="{FF2B5EF4-FFF2-40B4-BE49-F238E27FC236}">
                  <a16:creationId xmlns:a16="http://schemas.microsoft.com/office/drawing/2014/main" xmlns="" id="{F151915C-28B7-3810-5618-0307E8664B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5308" y="624214"/>
              <a:ext cx="8610600" cy="506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xmlns="" id="{182BFADD-34C8-0C13-9DEE-E9090C5E9670}"/>
                </a:ext>
              </a:extLst>
            </p:cNvPr>
            <p:cNvSpPr/>
            <p:nvPr/>
          </p:nvSpPr>
          <p:spPr>
            <a:xfrm>
              <a:off x="5293340" y="5767874"/>
              <a:ext cx="904403" cy="411641"/>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lgn="ctr">
                <a:defRPr/>
              </a:pPr>
              <a:r>
                <a:rPr lang="en-US" b="1" dirty="0">
                  <a:ln w="6600">
                    <a:solidFill>
                      <a:srgbClr val="FF9900"/>
                    </a:solidFill>
                    <a:prstDash val="solid"/>
                  </a:ln>
                  <a:solidFill>
                    <a:srgbClr val="FFFFFF"/>
                  </a:solidFill>
                  <a:effectLst>
                    <a:outerShdw dist="38100" dir="2700000" algn="tl" rotWithShape="0">
                      <a:srgbClr val="FF9900"/>
                    </a:outerShdw>
                  </a:effectLst>
                </a:rPr>
                <a:t>INDIAN</a:t>
              </a:r>
            </a:p>
          </p:txBody>
        </p:sp>
        <p:sp>
          <p:nvSpPr>
            <p:cNvPr id="13" name="Rectangle 12">
              <a:extLst>
                <a:ext uri="{FF2B5EF4-FFF2-40B4-BE49-F238E27FC236}">
                  <a16:creationId xmlns:a16="http://schemas.microsoft.com/office/drawing/2014/main" xmlns="" id="{5566CECD-A296-AD54-A5DC-D6B53B1A85C2}"/>
                </a:ext>
              </a:extLst>
            </p:cNvPr>
            <p:cNvSpPr/>
            <p:nvPr/>
          </p:nvSpPr>
          <p:spPr>
            <a:xfrm>
              <a:off x="2748626" y="5767874"/>
              <a:ext cx="872445" cy="411641"/>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lgn="ctr">
                <a:defRPr/>
              </a:pPr>
              <a:r>
                <a:rPr lang="en-US" b="1" dirty="0">
                  <a:ln w="6600">
                    <a:solidFill>
                      <a:srgbClr val="FF9900"/>
                    </a:solidFill>
                    <a:prstDash val="solid"/>
                  </a:ln>
                  <a:solidFill>
                    <a:srgbClr val="FFFFFF"/>
                  </a:solidFill>
                  <a:effectLst>
                    <a:outerShdw dist="38100" dir="2700000" algn="tl" rotWithShape="0">
                      <a:srgbClr val="FF9900"/>
                    </a:outerShdw>
                  </a:effectLst>
                </a:rPr>
                <a:t>MALAY</a:t>
              </a:r>
            </a:p>
          </p:txBody>
        </p:sp>
        <p:sp>
          <p:nvSpPr>
            <p:cNvPr id="14" name="Rectangle 13">
              <a:extLst>
                <a:ext uri="{FF2B5EF4-FFF2-40B4-BE49-F238E27FC236}">
                  <a16:creationId xmlns:a16="http://schemas.microsoft.com/office/drawing/2014/main" xmlns="" id="{E64AE75A-3E8B-8BCA-9400-B6E42749069E}"/>
                </a:ext>
              </a:extLst>
            </p:cNvPr>
            <p:cNvSpPr/>
            <p:nvPr/>
          </p:nvSpPr>
          <p:spPr>
            <a:xfrm>
              <a:off x="7332546" y="5763047"/>
              <a:ext cx="1005648" cy="411641"/>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lgn="ctr">
                <a:defRPr/>
              </a:pPr>
              <a:r>
                <a:rPr lang="en-US" b="1" dirty="0">
                  <a:ln w="6600">
                    <a:solidFill>
                      <a:srgbClr val="FF9900"/>
                    </a:solidFill>
                    <a:prstDash val="solid"/>
                  </a:ln>
                  <a:solidFill>
                    <a:srgbClr val="FFFFFF"/>
                  </a:solidFill>
                  <a:effectLst>
                    <a:outerShdw dist="38100" dir="2700000" algn="tl" rotWithShape="0">
                      <a:srgbClr val="FF9900"/>
                    </a:outerShdw>
                  </a:effectLst>
                </a:rPr>
                <a:t>CHINESE</a:t>
              </a:r>
            </a:p>
          </p:txBody>
        </p:sp>
        <p:sp>
          <p:nvSpPr>
            <p:cNvPr id="15" name="Rectangle 14">
              <a:extLst>
                <a:ext uri="{FF2B5EF4-FFF2-40B4-BE49-F238E27FC236}">
                  <a16:creationId xmlns:a16="http://schemas.microsoft.com/office/drawing/2014/main" xmlns="" id="{A619C149-14F9-8C09-8AF1-6BE71BFB7A53}"/>
                </a:ext>
              </a:extLst>
            </p:cNvPr>
            <p:cNvSpPr/>
            <p:nvPr/>
          </p:nvSpPr>
          <p:spPr>
            <a:xfrm>
              <a:off x="9087041" y="5763045"/>
              <a:ext cx="952017" cy="411641"/>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lgn="ctr">
                <a:defRPr/>
              </a:pPr>
              <a:r>
                <a:rPr lang="en-US" b="1" dirty="0">
                  <a:ln w="6600">
                    <a:solidFill>
                      <a:srgbClr val="FF9900"/>
                    </a:solidFill>
                    <a:prstDash val="solid"/>
                  </a:ln>
                  <a:solidFill>
                    <a:srgbClr val="FFFFFF"/>
                  </a:solidFill>
                  <a:effectLst>
                    <a:outerShdw dist="38100" dir="2700000" algn="tl" rotWithShape="0">
                      <a:srgbClr val="FF9900"/>
                    </a:outerShdw>
                  </a:effectLst>
                </a:rPr>
                <a:t>OTHERS</a:t>
              </a:r>
            </a:p>
          </p:txBody>
        </p:sp>
      </p:grpSp>
      <p:sp>
        <p:nvSpPr>
          <p:cNvPr id="29700" name="Title 1">
            <a:extLst>
              <a:ext uri="{FF2B5EF4-FFF2-40B4-BE49-F238E27FC236}">
                <a16:creationId xmlns:a16="http://schemas.microsoft.com/office/drawing/2014/main" xmlns="" id="{753219F8-ECB9-B950-E4F8-81E42C61B985}"/>
              </a:ext>
            </a:extLst>
          </p:cNvPr>
          <p:cNvSpPr txBox="1">
            <a:spLocks noChangeArrowheads="1"/>
          </p:cNvSpPr>
          <p:nvPr/>
        </p:nvSpPr>
        <p:spPr bwMode="auto">
          <a:xfrm>
            <a:off x="2514600" y="6338889"/>
            <a:ext cx="155098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hi-IN" altLang="en-US">
                <a:latin typeface="Calibri Light" panose="020F0302020204030204" pitchFamily="34" charset="0"/>
                <a:ea typeface="Myanmar Text" panose="020B0502040204020203" pitchFamily="34" charset="0"/>
              </a:rPr>
              <a:t>माला</a:t>
            </a:r>
            <a:endParaRPr lang="en-US" altLang="en-US" b="1">
              <a:latin typeface="Calibri Light" panose="020F0302020204030204" pitchFamily="34" charset="0"/>
              <a:ea typeface="Myanmar Text" panose="020B0502040204020203" pitchFamily="34" charset="0"/>
              <a:cs typeface="Mangal" panose="02040503050203030202" pitchFamily="18" charset="0"/>
            </a:endParaRPr>
          </a:p>
        </p:txBody>
      </p:sp>
      <p:sp>
        <p:nvSpPr>
          <p:cNvPr id="29701" name="Title 1">
            <a:extLst>
              <a:ext uri="{FF2B5EF4-FFF2-40B4-BE49-F238E27FC236}">
                <a16:creationId xmlns:a16="http://schemas.microsoft.com/office/drawing/2014/main" xmlns="" id="{1E342B97-4BF0-8B35-819A-B4DB6F74D680}"/>
              </a:ext>
            </a:extLst>
          </p:cNvPr>
          <p:cNvSpPr txBox="1">
            <a:spLocks noChangeArrowheads="1"/>
          </p:cNvSpPr>
          <p:nvPr/>
        </p:nvSpPr>
        <p:spPr bwMode="auto">
          <a:xfrm>
            <a:off x="4837114" y="6337301"/>
            <a:ext cx="155098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hi-IN" altLang="en-US">
                <a:latin typeface="Calibri Light" panose="020F0302020204030204" pitchFamily="34" charset="0"/>
              </a:rPr>
              <a:t>भारतीय</a:t>
            </a:r>
            <a:endParaRPr lang="en-US" altLang="en-US">
              <a:latin typeface="Calibri Light" panose="020F0302020204030204" pitchFamily="34" charset="0"/>
            </a:endParaRPr>
          </a:p>
        </p:txBody>
      </p:sp>
      <p:sp>
        <p:nvSpPr>
          <p:cNvPr id="29702" name="Title 1">
            <a:extLst>
              <a:ext uri="{FF2B5EF4-FFF2-40B4-BE49-F238E27FC236}">
                <a16:creationId xmlns:a16="http://schemas.microsoft.com/office/drawing/2014/main" xmlns="" id="{055FEBB1-3E98-D644-5FA8-3A791A150537}"/>
              </a:ext>
            </a:extLst>
          </p:cNvPr>
          <p:cNvSpPr txBox="1">
            <a:spLocks noChangeArrowheads="1"/>
          </p:cNvSpPr>
          <p:nvPr/>
        </p:nvSpPr>
        <p:spPr bwMode="auto">
          <a:xfrm>
            <a:off x="6859589" y="6337301"/>
            <a:ext cx="155098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hi-IN" altLang="en-US">
                <a:latin typeface="Calibri Light" panose="020F0302020204030204" pitchFamily="34" charset="0"/>
                <a:ea typeface="Myanmar Text" panose="020B0502040204020203" pitchFamily="34" charset="0"/>
              </a:rPr>
              <a:t>चिनियाँ</a:t>
            </a:r>
            <a:endParaRPr lang="en-US" altLang="en-US" b="1">
              <a:latin typeface="Calibri Light" panose="020F0302020204030204" pitchFamily="34" charset="0"/>
              <a:ea typeface="Myanmar Text" panose="020B0502040204020203" pitchFamily="34" charset="0"/>
              <a:cs typeface="Mangal" panose="02040503050203030202" pitchFamily="18" charset="0"/>
            </a:endParaRPr>
          </a:p>
        </p:txBody>
      </p:sp>
      <p:sp>
        <p:nvSpPr>
          <p:cNvPr id="29703" name="Title 1">
            <a:extLst>
              <a:ext uri="{FF2B5EF4-FFF2-40B4-BE49-F238E27FC236}">
                <a16:creationId xmlns:a16="http://schemas.microsoft.com/office/drawing/2014/main" xmlns="" id="{8E7BDB55-4826-7CDA-237A-BFF506F3535B}"/>
              </a:ext>
            </a:extLst>
          </p:cNvPr>
          <p:cNvSpPr txBox="1">
            <a:spLocks noChangeArrowheads="1"/>
          </p:cNvSpPr>
          <p:nvPr/>
        </p:nvSpPr>
        <p:spPr bwMode="auto">
          <a:xfrm>
            <a:off x="8655050" y="6315075"/>
            <a:ext cx="1100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latin typeface="Calibri Light" panose="020F0302020204030204" pitchFamily="34" charset="0"/>
                <a:ea typeface="Myanmar Text" panose="020B0502040204020203" pitchFamily="34" charset="0"/>
                <a:cs typeface="Myanmar Text" panose="020B0502040204020203" pitchFamily="34" charset="0"/>
              </a:rPr>
              <a:t>  </a:t>
            </a:r>
            <a:r>
              <a:rPr lang="hi-IN" altLang="en-US">
                <a:latin typeface="Calibri Light" panose="020F0302020204030204" pitchFamily="34" charset="0"/>
                <a:ea typeface="Myanmar Text" panose="020B0502040204020203" pitchFamily="34" charset="0"/>
              </a:rPr>
              <a:t>अन्य</a:t>
            </a:r>
            <a:endParaRPr lang="en-US" altLang="en-US" b="1">
              <a:latin typeface="Calibri Light" panose="020F0302020204030204" pitchFamily="34" charset="0"/>
            </a:endParaRPr>
          </a:p>
        </p:txBody>
      </p:sp>
    </p:spTree>
  </p:cSld>
  <p:clrMapOvr>
    <a:masterClrMapping/>
  </p:clrMapOvr>
  <p:transition spd="slow">
    <p:pull dir="l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18894C-4C34-8B3B-C8F5-ABBF95E8E5DD}"/>
              </a:ext>
            </a:extLst>
          </p:cNvPr>
          <p:cNvSpPr>
            <a:spLocks noGrp="1"/>
          </p:cNvSpPr>
          <p:nvPr>
            <p:ph type="title" sz="quarter"/>
          </p:nvPr>
        </p:nvSpPr>
        <p:spPr>
          <a:xfrm>
            <a:off x="874644" y="376996"/>
            <a:ext cx="4840358" cy="830263"/>
          </a:xfrm>
          <a:solidFill>
            <a:schemeClr val="bg1"/>
          </a:solidFill>
        </p:spPr>
        <p:txBody>
          <a:bodyPr rtlCol="0">
            <a:normAutofit/>
          </a:bodyPr>
          <a:lstStyle/>
          <a:p>
            <a:pPr algn="ctr">
              <a:defRPr/>
            </a:pPr>
            <a:r>
              <a:rPr lang="en-US" sz="2400" b="1" dirty="0">
                <a:solidFill>
                  <a:schemeClr val="accent5">
                    <a:lumMod val="75000"/>
                  </a:schemeClr>
                </a:solidFill>
              </a:rPr>
              <a:t>Communication Languages</a:t>
            </a:r>
            <a:r>
              <a:rPr lang="en-US" sz="2400" b="1" dirty="0"/>
              <a:t/>
            </a:r>
            <a:br>
              <a:rPr lang="en-US" sz="2400" b="1" dirty="0"/>
            </a:br>
            <a:r>
              <a:rPr lang="hi-IN" sz="2400" b="1" dirty="0"/>
              <a:t>सञ्चार भाषाहरू</a:t>
            </a:r>
            <a:endParaRPr lang="en-MY" sz="2400" b="1" dirty="0"/>
          </a:p>
        </p:txBody>
      </p:sp>
      <p:pic>
        <p:nvPicPr>
          <p:cNvPr id="30723" name="Content Placeholder 6">
            <a:extLst>
              <a:ext uri="{FF2B5EF4-FFF2-40B4-BE49-F238E27FC236}">
                <a16:creationId xmlns:a16="http://schemas.microsoft.com/office/drawing/2014/main" xmlns="" id="{186A1677-EFDC-5996-E87D-71B353463BEF}"/>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874643" y="2286000"/>
            <a:ext cx="4743520" cy="1778000"/>
          </a:xfrm>
        </p:spPr>
      </p:pic>
      <p:pic>
        <p:nvPicPr>
          <p:cNvPr id="30724" name="Content Placeholder 7">
            <a:extLst>
              <a:ext uri="{FF2B5EF4-FFF2-40B4-BE49-F238E27FC236}">
                <a16:creationId xmlns:a16="http://schemas.microsoft.com/office/drawing/2014/main" xmlns="" id="{C914E4AA-4DFD-B32A-680A-8515648D5A1A}"/>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927653" y="4775201"/>
            <a:ext cx="4571999" cy="1838325"/>
          </a:xfrm>
        </p:spPr>
      </p:pic>
      <p:sp>
        <p:nvSpPr>
          <p:cNvPr id="9" name="TextBox 8">
            <a:extLst>
              <a:ext uri="{FF2B5EF4-FFF2-40B4-BE49-F238E27FC236}">
                <a16:creationId xmlns:a16="http://schemas.microsoft.com/office/drawing/2014/main" xmlns="" id="{B8B4EB8C-12EF-E485-0B06-0FEBC9916C02}"/>
              </a:ext>
            </a:extLst>
          </p:cNvPr>
          <p:cNvSpPr txBox="1"/>
          <p:nvPr/>
        </p:nvSpPr>
        <p:spPr>
          <a:xfrm>
            <a:off x="874643" y="1577976"/>
            <a:ext cx="4743520" cy="708025"/>
          </a:xfrm>
          <a:prstGeom prst="rect">
            <a:avLst/>
          </a:prstGeom>
          <a:solidFill>
            <a:schemeClr val="bg1"/>
          </a:solidFill>
        </p:spPr>
        <p:txBody>
          <a:bodyPr wrap="square">
            <a:spAutoFit/>
          </a:bodyPr>
          <a:lstStyle/>
          <a:p>
            <a:pPr>
              <a:defRPr/>
            </a:pPr>
            <a:r>
              <a:rPr lang="en-US" sz="2000" dirty="0">
                <a:solidFill>
                  <a:schemeClr val="accent5">
                    <a:lumMod val="75000"/>
                  </a:schemeClr>
                </a:solidFill>
              </a:rPr>
              <a:t>Bahasa Malaysia (Malay)</a:t>
            </a:r>
          </a:p>
          <a:p>
            <a:pPr>
              <a:defRPr/>
            </a:pPr>
            <a:r>
              <a:rPr lang="hi-IN" sz="2000" dirty="0"/>
              <a:t>लय भाषा</a:t>
            </a:r>
            <a:endParaRPr lang="en-MY" sz="2000" dirty="0"/>
          </a:p>
        </p:txBody>
      </p:sp>
      <p:sp>
        <p:nvSpPr>
          <p:cNvPr id="10" name="TextBox 9">
            <a:extLst>
              <a:ext uri="{FF2B5EF4-FFF2-40B4-BE49-F238E27FC236}">
                <a16:creationId xmlns:a16="http://schemas.microsoft.com/office/drawing/2014/main" xmlns="" id="{2E3E45EA-A581-86E4-87ED-3A28AEA22AB2}"/>
              </a:ext>
            </a:extLst>
          </p:cNvPr>
          <p:cNvSpPr txBox="1"/>
          <p:nvPr/>
        </p:nvSpPr>
        <p:spPr>
          <a:xfrm>
            <a:off x="901148" y="4298813"/>
            <a:ext cx="4650340" cy="400050"/>
          </a:xfrm>
          <a:prstGeom prst="rect">
            <a:avLst/>
          </a:prstGeom>
          <a:solidFill>
            <a:schemeClr val="bg1"/>
          </a:solidFill>
        </p:spPr>
        <p:txBody>
          <a:bodyPr wrap="square">
            <a:spAutoFit/>
          </a:bodyPr>
          <a:lstStyle/>
          <a:p>
            <a:pPr>
              <a:defRPr/>
            </a:pPr>
            <a:r>
              <a:rPr lang="en-US" sz="2000" b="1" dirty="0">
                <a:solidFill>
                  <a:schemeClr val="accent5">
                    <a:lumMod val="75000"/>
                  </a:schemeClr>
                </a:solidFill>
              </a:rPr>
              <a:t>English</a:t>
            </a:r>
            <a:r>
              <a:rPr lang="en-US" sz="2000" dirty="0"/>
              <a:t> </a:t>
            </a:r>
            <a:r>
              <a:rPr lang="hi-IN" sz="2000" dirty="0"/>
              <a:t>अंग्रेजी भाषा</a:t>
            </a:r>
            <a:endParaRPr lang="en-MY" sz="2000" dirty="0"/>
          </a:p>
        </p:txBody>
      </p:sp>
      <p:sp>
        <p:nvSpPr>
          <p:cNvPr id="11" name="TextBox 10">
            <a:extLst>
              <a:ext uri="{FF2B5EF4-FFF2-40B4-BE49-F238E27FC236}">
                <a16:creationId xmlns:a16="http://schemas.microsoft.com/office/drawing/2014/main" xmlns="" id="{F25F5567-9A28-93D2-5694-D0E5016B6938}"/>
              </a:ext>
            </a:extLst>
          </p:cNvPr>
          <p:cNvSpPr txBox="1"/>
          <p:nvPr/>
        </p:nvSpPr>
        <p:spPr>
          <a:xfrm>
            <a:off x="6572249" y="402879"/>
            <a:ext cx="3260863" cy="831850"/>
          </a:xfrm>
          <a:prstGeom prst="rect">
            <a:avLst/>
          </a:prstGeom>
          <a:solidFill>
            <a:schemeClr val="bg1"/>
          </a:solidFill>
        </p:spPr>
        <p:txBody>
          <a:bodyPr wrap="square">
            <a:spAutoFit/>
          </a:bodyPr>
          <a:lstStyle/>
          <a:p>
            <a:pPr algn="ctr">
              <a:defRPr/>
            </a:pPr>
            <a:r>
              <a:rPr lang="en-US" sz="2400" b="1" dirty="0">
                <a:solidFill>
                  <a:schemeClr val="accent5">
                    <a:lumMod val="75000"/>
                  </a:schemeClr>
                </a:solidFill>
              </a:rPr>
              <a:t>Numbers</a:t>
            </a:r>
            <a:r>
              <a:rPr lang="en-US" sz="2400" b="1" dirty="0"/>
              <a:t/>
            </a:r>
            <a:br>
              <a:rPr lang="en-US" sz="2400" b="1" dirty="0"/>
            </a:br>
            <a:r>
              <a:rPr lang="hi-IN" sz="2400" b="1" dirty="0"/>
              <a:t>नम्बरहरू</a:t>
            </a:r>
            <a:endParaRPr lang="en-MY" sz="2400" b="1" dirty="0"/>
          </a:p>
        </p:txBody>
      </p:sp>
      <p:pic>
        <p:nvPicPr>
          <p:cNvPr id="30728" name="Picture 11">
            <a:extLst>
              <a:ext uri="{FF2B5EF4-FFF2-40B4-BE49-F238E27FC236}">
                <a16:creationId xmlns:a16="http://schemas.microsoft.com/office/drawing/2014/main" xmlns="" id="{F05B90C3-B075-D780-8EA6-52EA654772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1376"/>
          <a:stretch>
            <a:fillRect/>
          </a:stretch>
        </p:blipFill>
        <p:spPr bwMode="auto">
          <a:xfrm>
            <a:off x="6016488" y="1524000"/>
            <a:ext cx="4492486" cy="502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a:extLst>
              <a:ext uri="{FF2B5EF4-FFF2-40B4-BE49-F238E27FC236}">
                <a16:creationId xmlns:a16="http://schemas.microsoft.com/office/drawing/2014/main" xmlns="" id="{C4DFC6B9-474B-26E2-7BE0-188D1606F48C}"/>
              </a:ext>
            </a:extLst>
          </p:cNvPr>
          <p:cNvSpPr>
            <a:spLocks noGrp="1" noChangeArrowheads="1"/>
          </p:cNvSpPr>
          <p:nvPr>
            <p:ph type="title" sz="quarter"/>
          </p:nvPr>
        </p:nvSpPr>
        <p:spPr>
          <a:xfrm>
            <a:off x="371060" y="347044"/>
            <a:ext cx="11423373" cy="898660"/>
          </a:xfrm>
          <a:solidFill>
            <a:schemeClr val="bg1"/>
          </a:solidFill>
        </p:spPr>
        <p:txBody>
          <a:bodyPr rtlCol="0">
            <a:normAutofit/>
          </a:bodyPr>
          <a:lstStyle/>
          <a:p>
            <a:pPr algn="ctr">
              <a:defRPr/>
            </a:pPr>
            <a:r>
              <a:rPr lang="en-US" altLang="en-US" sz="3600" b="1" dirty="0">
                <a:solidFill>
                  <a:schemeClr val="accent5">
                    <a:lumMod val="75000"/>
                  </a:schemeClr>
                </a:solidFill>
                <a:latin typeface="+mn-lt"/>
              </a:rPr>
              <a:t>MIGRANT WORKERS </a:t>
            </a:r>
            <a:r>
              <a:rPr lang="hi-IN" altLang="en-US" sz="3600" dirty="0">
                <a:ea typeface="Myanmar Text" panose="020B0502040204020203" pitchFamily="34" charset="0"/>
              </a:rPr>
              <a:t>प्रवासी कामदारहरू</a:t>
            </a:r>
            <a:endParaRPr lang="en-US" altLang="en-US" sz="3600" b="1" dirty="0"/>
          </a:p>
        </p:txBody>
      </p:sp>
      <p:sp>
        <p:nvSpPr>
          <p:cNvPr id="12292" name="TextBox 12">
            <a:extLst>
              <a:ext uri="{FF2B5EF4-FFF2-40B4-BE49-F238E27FC236}">
                <a16:creationId xmlns:a16="http://schemas.microsoft.com/office/drawing/2014/main" xmlns="" id="{BB352B58-BAB2-920E-3AFD-B3100FA8213C}"/>
              </a:ext>
            </a:extLst>
          </p:cNvPr>
          <p:cNvSpPr txBox="1">
            <a:spLocks noChangeArrowheads="1"/>
          </p:cNvSpPr>
          <p:nvPr/>
        </p:nvSpPr>
        <p:spPr bwMode="auto">
          <a:xfrm>
            <a:off x="3791744" y="5745165"/>
            <a:ext cx="1981200" cy="7699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dirty="0">
                <a:solidFill>
                  <a:schemeClr val="accent5">
                    <a:lumMod val="75000"/>
                  </a:schemeClr>
                </a:solidFill>
              </a:rPr>
              <a:t>MYANMAR</a:t>
            </a:r>
          </a:p>
          <a:p>
            <a:pPr algn="ctr">
              <a:defRPr/>
            </a:pPr>
            <a:r>
              <a:rPr lang="hi-IN" altLang="en-US" sz="2000" dirty="0">
                <a:latin typeface="Arial Narrow" panose="020B0606020202030204" pitchFamily="34" charset="0"/>
                <a:ea typeface="Myanmar Text" panose="020B0502040204020203" pitchFamily="34" charset="0"/>
              </a:rPr>
              <a:t>म्यानमार</a:t>
            </a:r>
            <a:endParaRPr lang="en-US" altLang="en-US" sz="2000" dirty="0"/>
          </a:p>
        </p:txBody>
      </p:sp>
      <p:sp>
        <p:nvSpPr>
          <p:cNvPr id="12293" name="TextBox 13">
            <a:extLst>
              <a:ext uri="{FF2B5EF4-FFF2-40B4-BE49-F238E27FC236}">
                <a16:creationId xmlns:a16="http://schemas.microsoft.com/office/drawing/2014/main" xmlns="" id="{01143AF3-5F9C-FA8A-6502-C18D386ACB3B}"/>
              </a:ext>
            </a:extLst>
          </p:cNvPr>
          <p:cNvSpPr txBox="1">
            <a:spLocks noChangeArrowheads="1"/>
          </p:cNvSpPr>
          <p:nvPr/>
        </p:nvSpPr>
        <p:spPr bwMode="auto">
          <a:xfrm>
            <a:off x="1944688" y="3350126"/>
            <a:ext cx="1981200" cy="7699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dirty="0">
                <a:solidFill>
                  <a:schemeClr val="accent5">
                    <a:lumMod val="75000"/>
                  </a:schemeClr>
                </a:solidFill>
              </a:rPr>
              <a:t>NEPAL</a:t>
            </a:r>
          </a:p>
          <a:p>
            <a:pPr algn="ctr">
              <a:defRPr/>
            </a:pPr>
            <a:r>
              <a:rPr lang="hi-IN" altLang="en-US" sz="2000" dirty="0">
                <a:latin typeface="Arial Narrow" panose="020B0606020202030204" pitchFamily="34" charset="0"/>
                <a:ea typeface="Myanmar Text" panose="020B0502040204020203" pitchFamily="34" charset="0"/>
              </a:rPr>
              <a:t>नेपाली</a:t>
            </a:r>
            <a:endParaRPr lang="en-US" altLang="en-US" sz="2000" dirty="0"/>
          </a:p>
        </p:txBody>
      </p:sp>
      <p:sp>
        <p:nvSpPr>
          <p:cNvPr id="7" name="TextBox 13">
            <a:extLst>
              <a:ext uri="{FF2B5EF4-FFF2-40B4-BE49-F238E27FC236}">
                <a16:creationId xmlns:a16="http://schemas.microsoft.com/office/drawing/2014/main" xmlns="" id="{95EEBE32-AD1B-5D8F-1DD2-6DE2D9FFF639}"/>
              </a:ext>
            </a:extLst>
          </p:cNvPr>
          <p:cNvSpPr txBox="1">
            <a:spLocks noChangeArrowheads="1"/>
          </p:cNvSpPr>
          <p:nvPr/>
        </p:nvSpPr>
        <p:spPr bwMode="auto">
          <a:xfrm>
            <a:off x="8389938" y="3416300"/>
            <a:ext cx="1981200" cy="7699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dirty="0">
                <a:solidFill>
                  <a:schemeClr val="accent5">
                    <a:lumMod val="75000"/>
                  </a:schemeClr>
                </a:solidFill>
              </a:rPr>
              <a:t>INDONESIA</a:t>
            </a:r>
          </a:p>
          <a:p>
            <a:pPr algn="ctr">
              <a:defRPr/>
            </a:pPr>
            <a:r>
              <a:rPr lang="hi-IN" altLang="en-US" sz="2000" dirty="0"/>
              <a:t>इन्डोनेसिया</a:t>
            </a:r>
            <a:endParaRPr lang="en-US" altLang="en-US" sz="2000" dirty="0"/>
          </a:p>
        </p:txBody>
      </p:sp>
      <p:sp>
        <p:nvSpPr>
          <p:cNvPr id="9" name="TextBox 13">
            <a:extLst>
              <a:ext uri="{FF2B5EF4-FFF2-40B4-BE49-F238E27FC236}">
                <a16:creationId xmlns:a16="http://schemas.microsoft.com/office/drawing/2014/main" xmlns="" id="{837EF7E8-3254-F979-6B31-D73D0892D2AD}"/>
              </a:ext>
            </a:extLst>
          </p:cNvPr>
          <p:cNvSpPr txBox="1">
            <a:spLocks noChangeArrowheads="1"/>
          </p:cNvSpPr>
          <p:nvPr/>
        </p:nvSpPr>
        <p:spPr bwMode="auto">
          <a:xfrm>
            <a:off x="5092146" y="3406354"/>
            <a:ext cx="1981200" cy="7699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dirty="0">
                <a:solidFill>
                  <a:schemeClr val="accent5">
                    <a:lumMod val="75000"/>
                  </a:schemeClr>
                </a:solidFill>
              </a:rPr>
              <a:t>BANGLADESH</a:t>
            </a:r>
          </a:p>
          <a:p>
            <a:pPr algn="ctr">
              <a:defRPr/>
            </a:pPr>
            <a:r>
              <a:rPr lang="hi-IN" altLang="en-US" sz="2000" dirty="0">
                <a:latin typeface="Arial Narrow" panose="020B0606020202030204" pitchFamily="34" charset="0"/>
                <a:ea typeface="Myanmar Text" panose="020B0502040204020203" pitchFamily="34" charset="0"/>
              </a:rPr>
              <a:t>बंगलादेश</a:t>
            </a:r>
            <a:endParaRPr lang="en-US" altLang="en-US" sz="2000" dirty="0"/>
          </a:p>
        </p:txBody>
      </p:sp>
      <p:sp>
        <p:nvSpPr>
          <p:cNvPr id="12" name="TextBox 13">
            <a:extLst>
              <a:ext uri="{FF2B5EF4-FFF2-40B4-BE49-F238E27FC236}">
                <a16:creationId xmlns:a16="http://schemas.microsoft.com/office/drawing/2014/main" xmlns="" id="{8D635EAB-3678-5D2F-1BF4-5379FFCABD6B}"/>
              </a:ext>
            </a:extLst>
          </p:cNvPr>
          <p:cNvSpPr txBox="1">
            <a:spLocks noChangeArrowheads="1"/>
          </p:cNvSpPr>
          <p:nvPr/>
        </p:nvSpPr>
        <p:spPr bwMode="auto">
          <a:xfrm>
            <a:off x="6986311" y="5782113"/>
            <a:ext cx="1981200" cy="83099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400" dirty="0" smtClean="0">
                <a:solidFill>
                  <a:schemeClr val="accent5">
                    <a:lumMod val="75000"/>
                  </a:schemeClr>
                </a:solidFill>
              </a:rPr>
              <a:t>CAMBODIA</a:t>
            </a:r>
          </a:p>
          <a:p>
            <a:pPr algn="ctr">
              <a:defRPr/>
            </a:pPr>
            <a:r>
              <a:rPr lang="hi-IN" altLang="en-US" sz="2400" dirty="0"/>
              <a:t>कम्बोडिया</a:t>
            </a:r>
            <a:endParaRPr lang="en-US" altLang="en-US" sz="2400" dirty="0"/>
          </a:p>
        </p:txBody>
      </p:sp>
      <p:pic>
        <p:nvPicPr>
          <p:cNvPr id="31753" name="Picture 2">
            <a:extLst>
              <a:ext uri="{FF2B5EF4-FFF2-40B4-BE49-F238E27FC236}">
                <a16:creationId xmlns:a16="http://schemas.microsoft.com/office/drawing/2014/main" xmlns="" id="{A71BF848-4395-08CE-2507-1C0CB80B4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1" y="2088909"/>
            <a:ext cx="1711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a:extLst>
              <a:ext uri="{FF2B5EF4-FFF2-40B4-BE49-F238E27FC236}">
                <a16:creationId xmlns:a16="http://schemas.microsoft.com/office/drawing/2014/main" xmlns="" id="{AA9654A0-5AE1-96CF-C0F8-2F3C579758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5888" y="4381502"/>
            <a:ext cx="17129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2">
            <a:extLst>
              <a:ext uri="{FF2B5EF4-FFF2-40B4-BE49-F238E27FC236}">
                <a16:creationId xmlns:a16="http://schemas.microsoft.com/office/drawing/2014/main" xmlns="" id="{ADDB8E0D-5C98-032B-D6EA-A1B9B947D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1" y="2084389"/>
            <a:ext cx="184467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4">
            <a:extLst>
              <a:ext uri="{FF2B5EF4-FFF2-40B4-BE49-F238E27FC236}">
                <a16:creationId xmlns:a16="http://schemas.microsoft.com/office/drawing/2014/main" xmlns="" id="{6D7D977F-F88A-5DBD-51DE-7A06D0E00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413" y="2063177"/>
            <a:ext cx="17684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7073347" y="4379142"/>
            <a:ext cx="1807128" cy="1195484"/>
          </a:xfrm>
          <a:prstGeom prst="rect">
            <a:avLst/>
          </a:prstGeom>
        </p:spPr>
      </p:pic>
      <p:sp>
        <p:nvSpPr>
          <p:cNvPr id="3" name="Rectangle 1"/>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e-NP" altLang="en-US" sz="1800" b="0" i="0" u="none" strike="noStrike" cap="none" normalizeH="0" baseline="0" smtClean="0">
                <a:ln>
                  <a:noFill/>
                </a:ln>
                <a:solidFill>
                  <a:srgbClr val="202124"/>
                </a:solidFill>
                <a:effectLst/>
                <a:latin typeface="inherit"/>
                <a:cs typeface="Mangal" panose="02020603050405020304" pitchFamily="18" charset="0"/>
              </a:rPr>
              <a:t>कम्बोडिया</a:t>
            </a:r>
            <a:r>
              <a:rPr kumimoji="0" lang="ne-NP" altLang="en-US" sz="1100" b="0" i="0" u="none" strike="noStrike" cap="none" normalizeH="0" baseline="0" smtClean="0">
                <a:ln>
                  <a:noFill/>
                </a:ln>
                <a:solidFill>
                  <a:schemeClr val="tx1"/>
                </a:solidFill>
                <a:effectLst/>
                <a:cs typeface="Mangal"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cSld>
  <p:clrMapOvr>
    <a:masterClrMapping/>
  </p:clrMapOvr>
  <p:transition spd="slow">
    <p:pull dir="l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FCE1C1F-0C16-0A69-6626-FCB279D82655}"/>
              </a:ext>
            </a:extLst>
          </p:cNvPr>
          <p:cNvSpPr txBox="1">
            <a:spLocks/>
          </p:cNvSpPr>
          <p:nvPr/>
        </p:nvSpPr>
        <p:spPr>
          <a:xfrm>
            <a:off x="424069" y="365124"/>
            <a:ext cx="11290852" cy="1039605"/>
          </a:xfrm>
          <a:prstGeom prst="rect">
            <a:avLst/>
          </a:prstGeom>
          <a:solidFill>
            <a:schemeClr val="bg1"/>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solidFill>
                  <a:schemeClr val="accent5">
                    <a:lumMod val="75000"/>
                  </a:schemeClr>
                </a:solidFill>
              </a:rPr>
              <a:t>MAIN PRODUCT   </a:t>
            </a:r>
            <a:r>
              <a:rPr lang="hi-IN" sz="3600" b="1" dirty="0"/>
              <a:t>मुख्य उत्पादन</a:t>
            </a:r>
            <a:endParaRPr lang="en-MY" sz="3600" b="1" dirty="0"/>
          </a:p>
        </p:txBody>
      </p:sp>
      <p:pic>
        <p:nvPicPr>
          <p:cNvPr id="10" name="Picture 9">
            <a:extLst>
              <a:ext uri="{FF2B5EF4-FFF2-40B4-BE49-F238E27FC236}">
                <a16:creationId xmlns:a16="http://schemas.microsoft.com/office/drawing/2014/main" xmlns="" id="{359B8A9F-19C0-5274-65E6-83BC56BB9E23}"/>
              </a:ext>
            </a:extLst>
          </p:cNvPr>
          <p:cNvPicPr>
            <a:picLocks noChangeAspect="1"/>
          </p:cNvPicPr>
          <p:nvPr/>
        </p:nvPicPr>
        <p:blipFill>
          <a:blip r:embed="rId2"/>
          <a:stretch>
            <a:fillRect/>
          </a:stretch>
        </p:blipFill>
        <p:spPr>
          <a:xfrm>
            <a:off x="1775791" y="1513757"/>
            <a:ext cx="8309113" cy="507619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7FCE1C1F-0C16-0A69-6626-FCB279D82655}"/>
              </a:ext>
            </a:extLst>
          </p:cNvPr>
          <p:cNvSpPr txBox="1">
            <a:spLocks/>
          </p:cNvSpPr>
          <p:nvPr/>
        </p:nvSpPr>
        <p:spPr>
          <a:xfrm>
            <a:off x="424069" y="365124"/>
            <a:ext cx="11290852" cy="1039605"/>
          </a:xfrm>
          <a:prstGeom prst="rect">
            <a:avLst/>
          </a:prstGeom>
          <a:solidFill>
            <a:schemeClr val="bg1"/>
          </a:solidFill>
        </p:spPr>
        <p:txBody>
          <a:bodyPr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chemeClr val="accent5">
                    <a:lumMod val="75000"/>
                  </a:schemeClr>
                </a:solidFill>
                <a:latin typeface="Arial" panose="020B0604020202020204" pitchFamily="34" charset="0"/>
                <a:cs typeface="Arial" panose="020B0604020202020204" pitchFamily="34" charset="0"/>
              </a:rPr>
              <a:t>PLASTICTECNIC MAIN CUSTOMER</a:t>
            </a:r>
            <a:r>
              <a:rPr lang="en-US" sz="3600" b="1" dirty="0">
                <a:solidFill>
                  <a:schemeClr val="accent5">
                    <a:lumMod val="75000"/>
                  </a:schemeClr>
                </a:solidFill>
              </a:rPr>
              <a:t> </a:t>
            </a:r>
          </a:p>
          <a:p>
            <a:pPr algn="ctr">
              <a:defRPr/>
            </a:pPr>
            <a:r>
              <a:rPr lang="hi-IN" sz="3600" dirty="0">
                <a:solidFill>
                  <a:schemeClr val="accent5">
                    <a:lumMod val="75000"/>
                  </a:schemeClr>
                </a:solidFill>
              </a:rPr>
              <a:t>प्लाष्टिकटेकनिक मुख्य ग्राहक</a:t>
            </a:r>
            <a:endParaRPr lang="en-MY" sz="3600" dirty="0">
              <a:solidFill>
                <a:schemeClr val="accent5">
                  <a:lumMod val="75000"/>
                </a:schemeClr>
              </a:solidFill>
            </a:endParaRPr>
          </a:p>
        </p:txBody>
      </p:sp>
      <p:pic>
        <p:nvPicPr>
          <p:cNvPr id="10" name="Picture 9">
            <a:extLst>
              <a:ext uri="{FF2B5EF4-FFF2-40B4-BE49-F238E27FC236}">
                <a16:creationId xmlns:a16="http://schemas.microsoft.com/office/drawing/2014/main" xmlns="" id="{34D30064-B12B-E81B-46AC-15BA3FCB7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1470991"/>
            <a:ext cx="9740348" cy="512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029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xmlns="" id="{D23593FD-1C71-0DE9-8428-06891C0F355E}"/>
              </a:ext>
            </a:extLst>
          </p:cNvPr>
          <p:cNvSpPr txBox="1">
            <a:spLocks/>
          </p:cNvSpPr>
          <p:nvPr/>
        </p:nvSpPr>
        <p:spPr bwMode="auto">
          <a:xfrm>
            <a:off x="424070" y="395289"/>
            <a:ext cx="11330608" cy="123472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PLASTICTECNIC </a:t>
            </a:r>
            <a:r>
              <a:rPr lang="en-MY" altLang="en-US" sz="3600" b="1" dirty="0" smtClean="0">
                <a:latin typeface="+mn-lt"/>
              </a:rPr>
              <a:t>BANGI PLANT</a:t>
            </a:r>
            <a:endParaRPr lang="en-MY" altLang="en-US" sz="3600" b="1" dirty="0">
              <a:latin typeface="+mn-lt"/>
            </a:endParaRPr>
          </a:p>
          <a:p>
            <a:pPr algn="ctr">
              <a:lnSpc>
                <a:spcPct val="90000"/>
              </a:lnSpc>
              <a:defRPr/>
            </a:pPr>
            <a:r>
              <a:rPr lang="en-MY" altLang="en-US" sz="3600" b="1" dirty="0">
                <a:solidFill>
                  <a:schemeClr val="accent5">
                    <a:lumMod val="75000"/>
                  </a:schemeClr>
                </a:solidFill>
                <a:latin typeface="+mn-lt"/>
              </a:rPr>
              <a:t>INJECTION Department - </a:t>
            </a:r>
            <a:r>
              <a:rPr lang="hi-IN" altLang="en-US" sz="3600" b="1" dirty="0">
                <a:solidFill>
                  <a:schemeClr val="accent5">
                    <a:lumMod val="75000"/>
                  </a:schemeClr>
                </a:solidFill>
                <a:latin typeface="+mn-lt"/>
              </a:rPr>
              <a:t>इंजेक्शन विभाग</a:t>
            </a:r>
            <a:endParaRPr lang="en-US" altLang="en-US" sz="3600" b="1" dirty="0">
              <a:solidFill>
                <a:schemeClr val="accent5">
                  <a:lumMod val="75000"/>
                </a:schemeClr>
              </a:solidFill>
              <a:latin typeface="Times New Roman" panose="02020603050405020304" pitchFamily="18" charset="0"/>
            </a:endParaRPr>
          </a:p>
        </p:txBody>
      </p:sp>
      <p:grpSp>
        <p:nvGrpSpPr>
          <p:cNvPr id="2" name="Group 1">
            <a:extLst>
              <a:ext uri="{FF2B5EF4-FFF2-40B4-BE49-F238E27FC236}">
                <a16:creationId xmlns:a16="http://schemas.microsoft.com/office/drawing/2014/main" xmlns="" id="{4E0DC0F6-6F22-087A-059D-F4F729880419}"/>
              </a:ext>
            </a:extLst>
          </p:cNvPr>
          <p:cNvGrpSpPr/>
          <p:nvPr/>
        </p:nvGrpSpPr>
        <p:grpSpPr>
          <a:xfrm>
            <a:off x="656400" y="1845776"/>
            <a:ext cx="10777128" cy="4700795"/>
            <a:chOff x="643148" y="1859028"/>
            <a:chExt cx="10777128" cy="4700795"/>
          </a:xfrm>
        </p:grpSpPr>
        <p:pic>
          <p:nvPicPr>
            <p:cNvPr id="3" name="Picture 2" descr="4BAE678">
              <a:extLst>
                <a:ext uri="{FF2B5EF4-FFF2-40B4-BE49-F238E27FC236}">
                  <a16:creationId xmlns:a16="http://schemas.microsoft.com/office/drawing/2014/main" xmlns="" id="{28167E99-BBF7-199A-6104-B0F58BC0428C}"/>
                </a:ext>
              </a:extLst>
            </p:cNvPr>
            <p:cNvPicPr>
              <a:picLocks noChangeAspect="1" noChangeArrowheads="1"/>
            </p:cNvPicPr>
            <p:nvPr/>
          </p:nvPicPr>
          <p:blipFill>
            <a:blip r:embed="rId2"/>
            <a:srcRect/>
            <a:stretch>
              <a:fillRect/>
            </a:stretch>
          </p:blipFill>
          <p:spPr bwMode="auto">
            <a:xfrm>
              <a:off x="643149" y="1876007"/>
              <a:ext cx="3504782" cy="2248319"/>
            </a:xfrm>
            <a:prstGeom prst="rect">
              <a:avLst/>
            </a:prstGeom>
            <a:ln>
              <a:noFill/>
            </a:ln>
            <a:effectLst>
              <a:outerShdw blurRad="292100" dist="139700" dir="2700000" algn="tl" rotWithShape="0">
                <a:srgbClr val="333333">
                  <a:alpha val="65000"/>
                </a:srgbClr>
              </a:outerShdw>
            </a:effectLst>
          </p:spPr>
        </p:pic>
        <p:pic>
          <p:nvPicPr>
            <p:cNvPr id="4" name="Picture 3" descr="37098419">
              <a:extLst>
                <a:ext uri="{FF2B5EF4-FFF2-40B4-BE49-F238E27FC236}">
                  <a16:creationId xmlns:a16="http://schemas.microsoft.com/office/drawing/2014/main" xmlns="" id="{01128A8C-A6A2-890D-514C-84F9E982AD4A}"/>
                </a:ext>
              </a:extLst>
            </p:cNvPr>
            <p:cNvPicPr>
              <a:picLocks noChangeAspect="1" noChangeArrowheads="1"/>
            </p:cNvPicPr>
            <p:nvPr/>
          </p:nvPicPr>
          <p:blipFill>
            <a:blip r:embed="rId3"/>
            <a:srcRect/>
            <a:stretch>
              <a:fillRect/>
            </a:stretch>
          </p:blipFill>
          <p:spPr bwMode="auto">
            <a:xfrm>
              <a:off x="4275483" y="1885533"/>
              <a:ext cx="3504782" cy="2236847"/>
            </a:xfrm>
            <a:prstGeom prst="rect">
              <a:avLst/>
            </a:prstGeom>
            <a:ln>
              <a:noFill/>
            </a:ln>
            <a:effectLst>
              <a:outerShdw blurRad="292100" dist="139700" dir="2700000" algn="tl" rotWithShape="0">
                <a:srgbClr val="333333">
                  <a:alpha val="65000"/>
                </a:srgbClr>
              </a:outerShdw>
            </a:effectLst>
          </p:spPr>
        </p:pic>
        <p:pic>
          <p:nvPicPr>
            <p:cNvPr id="5" name="Picture 4" descr="41259F44">
              <a:extLst>
                <a:ext uri="{FF2B5EF4-FFF2-40B4-BE49-F238E27FC236}">
                  <a16:creationId xmlns:a16="http://schemas.microsoft.com/office/drawing/2014/main" xmlns="" id="{AAD04589-4AA4-5DE0-92D6-31DC4D5FF933}"/>
                </a:ext>
              </a:extLst>
            </p:cNvPr>
            <p:cNvPicPr>
              <a:picLocks noChangeAspect="1" noChangeArrowheads="1"/>
            </p:cNvPicPr>
            <p:nvPr/>
          </p:nvPicPr>
          <p:blipFill>
            <a:blip r:embed="rId4"/>
            <a:srcRect/>
            <a:stretch>
              <a:fillRect/>
            </a:stretch>
          </p:blipFill>
          <p:spPr bwMode="auto">
            <a:xfrm>
              <a:off x="643148" y="4311504"/>
              <a:ext cx="3474568" cy="2248319"/>
            </a:xfrm>
            <a:prstGeom prst="rect">
              <a:avLst/>
            </a:prstGeom>
            <a:ln>
              <a:noFill/>
            </a:ln>
            <a:effectLst>
              <a:outerShdw blurRad="292100" dist="139700" dir="2700000" algn="tl" rotWithShape="0">
                <a:srgbClr val="333333">
                  <a:alpha val="65000"/>
                </a:srgbClr>
              </a:outerShdw>
            </a:effectLst>
          </p:spPr>
        </p:pic>
        <p:pic>
          <p:nvPicPr>
            <p:cNvPr id="6" name="Picture 5" descr="DA022E75">
              <a:extLst>
                <a:ext uri="{FF2B5EF4-FFF2-40B4-BE49-F238E27FC236}">
                  <a16:creationId xmlns:a16="http://schemas.microsoft.com/office/drawing/2014/main" xmlns="" id="{BFF4056E-9B9F-E9CC-2F53-2AB69FA88590}"/>
                </a:ext>
              </a:extLst>
            </p:cNvPr>
            <p:cNvPicPr>
              <a:picLocks noChangeAspect="1" noChangeArrowheads="1"/>
            </p:cNvPicPr>
            <p:nvPr/>
          </p:nvPicPr>
          <p:blipFill>
            <a:blip r:embed="rId5"/>
            <a:srcRect/>
            <a:stretch>
              <a:fillRect/>
            </a:stretch>
          </p:blipFill>
          <p:spPr bwMode="auto">
            <a:xfrm>
              <a:off x="4285006" y="4311504"/>
              <a:ext cx="3489673" cy="2248319"/>
            </a:xfrm>
            <a:prstGeom prst="rect">
              <a:avLst/>
            </a:prstGeom>
            <a:ln>
              <a:noFill/>
            </a:ln>
            <a:effectLst>
              <a:outerShdw blurRad="292100" dist="139700" dir="2700000" algn="tl" rotWithShape="0">
                <a:srgbClr val="333333">
                  <a:alpha val="65000"/>
                </a:srgbClr>
              </a:outerShdw>
            </a:effectLst>
          </p:spPr>
        </p:pic>
        <p:pic>
          <p:nvPicPr>
            <p:cNvPr id="7" name="Picture 6" descr="9D2C4193">
              <a:extLst>
                <a:ext uri="{FF2B5EF4-FFF2-40B4-BE49-F238E27FC236}">
                  <a16:creationId xmlns:a16="http://schemas.microsoft.com/office/drawing/2014/main" xmlns="" id="{06691E3F-4D4B-9ADA-ACC6-AC6423C0B239}"/>
                </a:ext>
              </a:extLst>
            </p:cNvPr>
            <p:cNvPicPr>
              <a:picLocks noChangeAspect="1" noChangeArrowheads="1"/>
            </p:cNvPicPr>
            <p:nvPr/>
          </p:nvPicPr>
          <p:blipFill>
            <a:blip r:embed="rId6"/>
            <a:srcRect/>
            <a:stretch>
              <a:fillRect/>
            </a:stretch>
          </p:blipFill>
          <p:spPr bwMode="auto">
            <a:xfrm>
              <a:off x="7930601" y="1859028"/>
              <a:ext cx="3489675" cy="2248319"/>
            </a:xfrm>
            <a:prstGeom prst="rect">
              <a:avLst/>
            </a:prstGeom>
            <a:ln>
              <a:noFill/>
            </a:ln>
            <a:effectLst>
              <a:outerShdw blurRad="292100" dist="139700" dir="2700000" algn="tl" rotWithShape="0">
                <a:srgbClr val="333333">
                  <a:alpha val="65000"/>
                </a:srgbClr>
              </a:outerShdw>
            </a:effectLst>
          </p:spPr>
        </p:pic>
        <p:pic>
          <p:nvPicPr>
            <p:cNvPr id="8" name="Picture 7" descr="6558A55A">
              <a:extLst>
                <a:ext uri="{FF2B5EF4-FFF2-40B4-BE49-F238E27FC236}">
                  <a16:creationId xmlns:a16="http://schemas.microsoft.com/office/drawing/2014/main" xmlns="" id="{1C665628-5579-D271-971F-55E87A670FA0}"/>
                </a:ext>
              </a:extLst>
            </p:cNvPr>
            <p:cNvPicPr>
              <a:picLocks noChangeAspect="1" noChangeArrowheads="1"/>
            </p:cNvPicPr>
            <p:nvPr/>
          </p:nvPicPr>
          <p:blipFill>
            <a:blip r:embed="rId7"/>
            <a:srcRect/>
            <a:stretch>
              <a:fillRect/>
            </a:stretch>
          </p:blipFill>
          <p:spPr bwMode="auto">
            <a:xfrm rot="5400000">
              <a:off x="8557012" y="3677643"/>
              <a:ext cx="2236849" cy="3489673"/>
            </a:xfrm>
            <a:prstGeom prst="rect">
              <a:avLst/>
            </a:prstGeom>
            <a:ln>
              <a:noFill/>
            </a:ln>
            <a:effectLst>
              <a:outerShdw blurRad="292100" dist="139700" dir="2700000" algn="tl" rotWithShape="0">
                <a:srgbClr val="333333">
                  <a:alpha val="65000"/>
                </a:srgbClr>
              </a:outerShdw>
            </a:effectLst>
          </p:spPr>
        </p:pic>
      </p:grpSp>
    </p:spTree>
  </p:cSld>
  <p:clrMapOvr>
    <a:masterClrMapping/>
  </p:clrMapOvr>
  <p:transition spd="slow">
    <p:pull dir="l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AEE476-A6D0-75CF-8B84-0403F2CB7941}"/>
              </a:ext>
            </a:extLst>
          </p:cNvPr>
          <p:cNvSpPr>
            <a:spLocks noGrp="1"/>
          </p:cNvSpPr>
          <p:nvPr>
            <p:ph type="title"/>
          </p:nvPr>
        </p:nvSpPr>
        <p:spPr>
          <a:xfrm>
            <a:off x="2152650" y="365126"/>
            <a:ext cx="7886700" cy="1006475"/>
          </a:xfrm>
          <a:solidFill>
            <a:schemeClr val="bg1"/>
          </a:solidFill>
        </p:spPr>
        <p:txBody>
          <a:bodyPr rtlCol="0">
            <a:normAutofit/>
          </a:bodyPr>
          <a:lstStyle/>
          <a:p>
            <a:pPr>
              <a:defRPr/>
            </a:pPr>
            <a:r>
              <a:rPr lang="en-US" b="1" dirty="0">
                <a:solidFill>
                  <a:schemeClr val="accent5">
                    <a:lumMod val="75000"/>
                  </a:schemeClr>
                </a:solidFill>
              </a:rPr>
              <a:t>Content of today </a:t>
            </a:r>
            <a:r>
              <a:rPr lang="hi-IN" dirty="0"/>
              <a:t>आजको सामग्री</a:t>
            </a:r>
            <a:endParaRPr lang="en-MY" dirty="0"/>
          </a:p>
        </p:txBody>
      </p:sp>
      <p:sp>
        <p:nvSpPr>
          <p:cNvPr id="3" name="Content Placeholder 2">
            <a:extLst>
              <a:ext uri="{FF2B5EF4-FFF2-40B4-BE49-F238E27FC236}">
                <a16:creationId xmlns:a16="http://schemas.microsoft.com/office/drawing/2014/main" xmlns="" id="{866F8471-5A94-9AD1-2164-DB908F5DF853}"/>
              </a:ext>
            </a:extLst>
          </p:cNvPr>
          <p:cNvSpPr>
            <a:spLocks noGrp="1"/>
          </p:cNvSpPr>
          <p:nvPr>
            <p:ph idx="1"/>
          </p:nvPr>
        </p:nvSpPr>
        <p:spPr>
          <a:xfrm>
            <a:off x="6172201" y="1752600"/>
            <a:ext cx="4132263" cy="4419600"/>
          </a:xfrm>
          <a:solidFill>
            <a:schemeClr val="bg1"/>
          </a:solidFill>
        </p:spPr>
        <p:txBody>
          <a:bodyPr rtlCol="0">
            <a:normAutofit fontScale="85000" lnSpcReduction="10000"/>
          </a:bodyPr>
          <a:lstStyle/>
          <a:p>
            <a:pPr marL="514350" indent="-514350">
              <a:lnSpc>
                <a:spcPct val="120000"/>
              </a:lnSpc>
              <a:buFont typeface="+mj-lt"/>
              <a:buAutoNum type="arabicPeriod" startAt="4"/>
              <a:defRPr/>
            </a:pPr>
            <a:r>
              <a:rPr lang="en-US" dirty="0">
                <a:solidFill>
                  <a:schemeClr val="accent5">
                    <a:lumMod val="75000"/>
                  </a:schemeClr>
                </a:solidFill>
              </a:rPr>
              <a:t>About your Job</a:t>
            </a:r>
            <a:r>
              <a:rPr lang="en-US" dirty="0"/>
              <a:t/>
            </a:r>
            <a:br>
              <a:rPr lang="en-US" dirty="0"/>
            </a:br>
            <a:r>
              <a:rPr lang="hi-IN" dirty="0"/>
              <a:t>तपाईको जागिरको बारेमा</a:t>
            </a:r>
            <a:endParaRPr lang="en-US" dirty="0"/>
          </a:p>
          <a:p>
            <a:pPr marL="457200" indent="-457200">
              <a:lnSpc>
                <a:spcPct val="120000"/>
              </a:lnSpc>
              <a:buFont typeface="+mj-lt"/>
              <a:buAutoNum type="arabicPeriod" startAt="4"/>
              <a:defRPr/>
            </a:pPr>
            <a:r>
              <a:rPr lang="en-US" dirty="0">
                <a:solidFill>
                  <a:schemeClr val="accent5">
                    <a:lumMod val="75000"/>
                  </a:schemeClr>
                </a:solidFill>
              </a:rPr>
              <a:t>Others Terms &amp; Conditions</a:t>
            </a:r>
            <a:r>
              <a:rPr lang="en-US" dirty="0"/>
              <a:t/>
            </a:r>
            <a:br>
              <a:rPr lang="en-US" dirty="0"/>
            </a:br>
            <a:r>
              <a:rPr lang="hi-IN" dirty="0"/>
              <a:t>प्रतिबन्ध र समाप्ति</a:t>
            </a:r>
            <a:endParaRPr lang="en-US" sz="1000" dirty="0"/>
          </a:p>
          <a:p>
            <a:pPr marL="457200" indent="-457200">
              <a:lnSpc>
                <a:spcPct val="120000"/>
              </a:lnSpc>
              <a:buFont typeface="+mj-lt"/>
              <a:buAutoNum type="arabicPeriod" startAt="4"/>
              <a:defRPr/>
            </a:pPr>
            <a:r>
              <a:rPr lang="en-US" dirty="0">
                <a:solidFill>
                  <a:schemeClr val="accent5">
                    <a:lumMod val="75000"/>
                  </a:schemeClr>
                </a:solidFill>
              </a:rPr>
              <a:t>About your Accommodation</a:t>
            </a:r>
            <a:r>
              <a:rPr lang="en-US" dirty="0"/>
              <a:t/>
            </a:r>
            <a:br>
              <a:rPr lang="en-US" dirty="0"/>
            </a:br>
            <a:r>
              <a:rPr lang="hi-IN" dirty="0"/>
              <a:t>तपाईंको आवासको बारेमा</a:t>
            </a:r>
            <a:endParaRPr lang="en-US" dirty="0"/>
          </a:p>
          <a:p>
            <a:pPr marL="457200" indent="-457200">
              <a:lnSpc>
                <a:spcPct val="120000"/>
              </a:lnSpc>
              <a:buFont typeface="+mj-lt"/>
              <a:buAutoNum type="arabicPeriod" startAt="4"/>
              <a:defRPr/>
            </a:pPr>
            <a:r>
              <a:rPr lang="en-US" dirty="0">
                <a:solidFill>
                  <a:schemeClr val="accent5">
                    <a:lumMod val="75000"/>
                  </a:schemeClr>
                </a:solidFill>
              </a:rPr>
              <a:t>Question Time</a:t>
            </a:r>
            <a:r>
              <a:rPr lang="en-US" dirty="0"/>
              <a:t/>
            </a:r>
            <a:br>
              <a:rPr lang="en-US" dirty="0"/>
            </a:br>
            <a:r>
              <a:rPr lang="hi-IN" dirty="0"/>
              <a:t>प्रश्न समय</a:t>
            </a:r>
            <a:endParaRPr lang="en-US" dirty="0"/>
          </a:p>
          <a:p>
            <a:pPr marL="0" indent="0">
              <a:lnSpc>
                <a:spcPct val="120000"/>
              </a:lnSpc>
              <a:buNone/>
              <a:defRPr/>
            </a:pPr>
            <a:endParaRPr lang="en-US" dirty="0"/>
          </a:p>
          <a:p>
            <a:pPr lvl="1">
              <a:lnSpc>
                <a:spcPct val="120000"/>
              </a:lnSpc>
              <a:defRPr/>
            </a:pPr>
            <a:endParaRPr lang="en-US" dirty="0"/>
          </a:p>
          <a:p>
            <a:pPr lvl="1">
              <a:lnSpc>
                <a:spcPct val="120000"/>
              </a:lnSpc>
              <a:defRPr/>
            </a:pPr>
            <a:endParaRPr lang="en-US" dirty="0"/>
          </a:p>
          <a:p>
            <a:pPr>
              <a:lnSpc>
                <a:spcPct val="120000"/>
              </a:lnSpc>
              <a:defRPr/>
            </a:pPr>
            <a:endParaRPr lang="en-MY" dirty="0"/>
          </a:p>
        </p:txBody>
      </p:sp>
      <p:sp>
        <p:nvSpPr>
          <p:cNvPr id="6" name="Content Placeholder 2">
            <a:extLst>
              <a:ext uri="{FF2B5EF4-FFF2-40B4-BE49-F238E27FC236}">
                <a16:creationId xmlns:a16="http://schemas.microsoft.com/office/drawing/2014/main" xmlns="" id="{C7B2F10F-2AA4-991C-FBDB-59819C696268}"/>
              </a:ext>
            </a:extLst>
          </p:cNvPr>
          <p:cNvSpPr txBox="1">
            <a:spLocks/>
          </p:cNvSpPr>
          <p:nvPr/>
        </p:nvSpPr>
        <p:spPr>
          <a:xfrm>
            <a:off x="1771650" y="1752600"/>
            <a:ext cx="4248150" cy="4419600"/>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Font typeface="+mj-lt"/>
              <a:buAutoNum type="arabicPeriod"/>
              <a:defRPr/>
            </a:pPr>
            <a:r>
              <a:rPr lang="en-US" sz="2400" dirty="0">
                <a:solidFill>
                  <a:schemeClr val="accent5">
                    <a:lumMod val="75000"/>
                  </a:schemeClr>
                </a:solidFill>
              </a:rPr>
              <a:t>Introduction PTSB Interview Team</a:t>
            </a:r>
            <a:r>
              <a:rPr lang="en-US" sz="2400" dirty="0"/>
              <a:t/>
            </a:r>
            <a:br>
              <a:rPr lang="en-US" sz="2400" dirty="0"/>
            </a:br>
            <a:r>
              <a:rPr lang="en-US" sz="2400" dirty="0"/>
              <a:t>PTSB </a:t>
            </a:r>
            <a:r>
              <a:rPr lang="hi-IN" sz="2400" dirty="0"/>
              <a:t>अन्तर्वार्ता सदस्यहरूको परिचय</a:t>
            </a:r>
            <a:endParaRPr lang="en-US" sz="2400" dirty="0"/>
          </a:p>
          <a:p>
            <a:pPr marL="457200" indent="-457200">
              <a:lnSpc>
                <a:spcPct val="120000"/>
              </a:lnSpc>
              <a:buFont typeface="+mj-lt"/>
              <a:buAutoNum type="arabicPeriod"/>
              <a:defRPr/>
            </a:pPr>
            <a:r>
              <a:rPr lang="en-US" sz="2400" dirty="0">
                <a:solidFill>
                  <a:schemeClr val="accent5">
                    <a:lumMod val="75000"/>
                  </a:schemeClr>
                </a:solidFill>
              </a:rPr>
              <a:t>How is the process of PTSB recruitment</a:t>
            </a:r>
            <a:r>
              <a:rPr lang="en-US" sz="2400" dirty="0"/>
              <a:t/>
            </a:r>
            <a:br>
              <a:rPr lang="en-US" sz="2400" dirty="0"/>
            </a:br>
            <a:r>
              <a:rPr lang="en-US" sz="2400" dirty="0"/>
              <a:t>PTSB </a:t>
            </a:r>
            <a:r>
              <a:rPr lang="hi-IN" sz="2400" dirty="0"/>
              <a:t>भर्तीको प्रक्रिया कस्तो छ</a:t>
            </a:r>
            <a:endParaRPr lang="en-US" sz="2400" dirty="0"/>
          </a:p>
          <a:p>
            <a:pPr marL="457200" indent="-457200">
              <a:lnSpc>
                <a:spcPct val="120000"/>
              </a:lnSpc>
              <a:buFont typeface="+mj-lt"/>
              <a:buAutoNum type="arabicPeriod"/>
              <a:defRPr/>
            </a:pPr>
            <a:r>
              <a:rPr lang="en-US" sz="2400" dirty="0">
                <a:solidFill>
                  <a:schemeClr val="accent5">
                    <a:lumMod val="75000"/>
                  </a:schemeClr>
                </a:solidFill>
              </a:rPr>
              <a:t>Who is PTSB, What PTSB Do</a:t>
            </a:r>
            <a:r>
              <a:rPr lang="en-US" sz="2400" dirty="0"/>
              <a:t/>
            </a:r>
            <a:br>
              <a:rPr lang="en-US" sz="2400" dirty="0"/>
            </a:br>
            <a:r>
              <a:rPr lang="en-US" sz="2400" dirty="0"/>
              <a:t>PTSB </a:t>
            </a:r>
            <a:r>
              <a:rPr lang="hi-IN" sz="2400" dirty="0"/>
              <a:t>को हो, </a:t>
            </a:r>
            <a:r>
              <a:rPr lang="en-US" sz="2400" dirty="0"/>
              <a:t>PTSB </a:t>
            </a:r>
            <a:r>
              <a:rPr lang="hi-IN" sz="2400" dirty="0"/>
              <a:t>के गर्छ</a:t>
            </a:r>
            <a:endParaRPr lang="en-US" sz="2400" dirty="0"/>
          </a:p>
          <a:p>
            <a:pPr marL="0" indent="0">
              <a:lnSpc>
                <a:spcPct val="120000"/>
              </a:lnSpc>
              <a:buNone/>
              <a:defRPr/>
            </a:pPr>
            <a:endParaRPr lang="en-US" sz="2400" dirty="0"/>
          </a:p>
          <a:p>
            <a:pPr lvl="1">
              <a:lnSpc>
                <a:spcPct val="120000"/>
              </a:lnSpc>
              <a:defRPr/>
            </a:pPr>
            <a:endParaRPr lang="en-US" sz="2000" dirty="0"/>
          </a:p>
          <a:p>
            <a:pPr lvl="1">
              <a:lnSpc>
                <a:spcPct val="120000"/>
              </a:lnSpc>
              <a:defRPr/>
            </a:pP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xmlns="" id="{D23593FD-1C71-0DE9-8428-06891C0F355E}"/>
              </a:ext>
            </a:extLst>
          </p:cNvPr>
          <p:cNvSpPr txBox="1">
            <a:spLocks/>
          </p:cNvSpPr>
          <p:nvPr/>
        </p:nvSpPr>
        <p:spPr bwMode="auto">
          <a:xfrm>
            <a:off x="397566" y="395289"/>
            <a:ext cx="11357112" cy="123472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PLASTICTECNIC </a:t>
            </a:r>
            <a:r>
              <a:rPr lang="en-MY" altLang="en-US" sz="3600" b="1" dirty="0" smtClean="0">
                <a:latin typeface="+mn-lt"/>
              </a:rPr>
              <a:t>BANGI PLANT</a:t>
            </a:r>
            <a:endParaRPr lang="en-MY" altLang="en-US" sz="3600" b="1" dirty="0">
              <a:latin typeface="+mn-lt"/>
            </a:endParaRPr>
          </a:p>
          <a:p>
            <a:pPr algn="ctr">
              <a:lnSpc>
                <a:spcPct val="90000"/>
              </a:lnSpc>
              <a:defRPr/>
            </a:pPr>
            <a:r>
              <a:rPr lang="en-MY" altLang="en-US" sz="3600" b="1" dirty="0">
                <a:solidFill>
                  <a:schemeClr val="accent5">
                    <a:lumMod val="75000"/>
                  </a:schemeClr>
                </a:solidFill>
                <a:latin typeface="+mn-lt"/>
              </a:rPr>
              <a:t>PRINTING Department - </a:t>
            </a:r>
            <a:r>
              <a:rPr lang="hi-IN" altLang="en-US" sz="3600" b="1" dirty="0">
                <a:solidFill>
                  <a:schemeClr val="accent5">
                    <a:lumMod val="75000"/>
                  </a:schemeClr>
                </a:solidFill>
                <a:latin typeface="+mn-lt"/>
              </a:rPr>
              <a:t>मुद्रण विभाग</a:t>
            </a:r>
            <a:endParaRPr lang="en-US" altLang="en-US" sz="3600" b="1" dirty="0">
              <a:solidFill>
                <a:schemeClr val="accent5">
                  <a:lumMod val="75000"/>
                </a:schemeClr>
              </a:solidFill>
              <a:latin typeface="Times New Roman" panose="02020603050405020304" pitchFamily="18" charset="0"/>
            </a:endParaRPr>
          </a:p>
        </p:txBody>
      </p:sp>
      <p:grpSp>
        <p:nvGrpSpPr>
          <p:cNvPr id="7" name="Group 6">
            <a:extLst>
              <a:ext uri="{FF2B5EF4-FFF2-40B4-BE49-F238E27FC236}">
                <a16:creationId xmlns:a16="http://schemas.microsoft.com/office/drawing/2014/main" xmlns="" id="{4F1C3F53-3A60-64B9-475D-C633715B6F91}"/>
              </a:ext>
            </a:extLst>
          </p:cNvPr>
          <p:cNvGrpSpPr/>
          <p:nvPr/>
        </p:nvGrpSpPr>
        <p:grpSpPr>
          <a:xfrm>
            <a:off x="695326" y="1827166"/>
            <a:ext cx="10666167" cy="4720297"/>
            <a:chOff x="695326" y="1827166"/>
            <a:chExt cx="10666167" cy="4720297"/>
          </a:xfrm>
        </p:grpSpPr>
        <p:pic>
          <p:nvPicPr>
            <p:cNvPr id="18" name="Picture 17">
              <a:extLst>
                <a:ext uri="{FF2B5EF4-FFF2-40B4-BE49-F238E27FC236}">
                  <a16:creationId xmlns:a16="http://schemas.microsoft.com/office/drawing/2014/main" xmlns="" id="{B2CDA6BA-F760-B67E-9FDC-F6CA5925F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6" y="1828799"/>
              <a:ext cx="3479109" cy="23178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DED3DE4E-AAAB-946B-0AC1-ECE5B3CA1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067" y="1828798"/>
              <a:ext cx="3479109" cy="23178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687C8225-3169-A591-F162-5547C675F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592" y="1827166"/>
              <a:ext cx="3479109" cy="23108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A5F0645D-CAAA-0F4F-6391-C00B0CA6D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6" y="4227053"/>
              <a:ext cx="3479109" cy="23108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CBB62F99-048E-6618-5219-5411D7C4FD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592" y="4228686"/>
              <a:ext cx="3479109" cy="23178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0FCDDC61-96A0-24D0-5036-057DC57854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6642" y="4236578"/>
              <a:ext cx="3464851" cy="23108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67130553"/>
      </p:ext>
    </p:extLst>
  </p:cSld>
  <p:clrMapOvr>
    <a:masterClrMapping/>
  </p:clrMapOvr>
  <p:transition spd="slow">
    <p:pull dir="l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xmlns="" id="{D23593FD-1C71-0DE9-8428-06891C0F355E}"/>
              </a:ext>
            </a:extLst>
          </p:cNvPr>
          <p:cNvSpPr txBox="1">
            <a:spLocks/>
          </p:cNvSpPr>
          <p:nvPr/>
        </p:nvSpPr>
        <p:spPr bwMode="auto">
          <a:xfrm>
            <a:off x="424070" y="395289"/>
            <a:ext cx="11330608" cy="123472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PLASTICTECNIC </a:t>
            </a:r>
            <a:r>
              <a:rPr lang="en-MY" altLang="en-US" sz="3600" b="1" dirty="0" smtClean="0">
                <a:latin typeface="+mn-lt"/>
              </a:rPr>
              <a:t>BANGI PLANT</a:t>
            </a:r>
            <a:endParaRPr lang="en-MY" altLang="en-US" sz="3600" b="1" dirty="0">
              <a:latin typeface="+mn-lt"/>
            </a:endParaRPr>
          </a:p>
          <a:p>
            <a:pPr algn="ctr">
              <a:lnSpc>
                <a:spcPct val="90000"/>
              </a:lnSpc>
              <a:defRPr/>
            </a:pPr>
            <a:r>
              <a:rPr lang="en-MY" altLang="en-US" sz="3600" b="1" dirty="0">
                <a:solidFill>
                  <a:schemeClr val="accent5">
                    <a:lumMod val="75000"/>
                  </a:schemeClr>
                </a:solidFill>
                <a:latin typeface="+mn-lt"/>
              </a:rPr>
              <a:t>QUALITY Department - </a:t>
            </a:r>
            <a:r>
              <a:rPr lang="hi-IN" altLang="en-US" sz="3600" b="1" dirty="0">
                <a:solidFill>
                  <a:schemeClr val="accent5">
                    <a:lumMod val="75000"/>
                  </a:schemeClr>
                </a:solidFill>
                <a:latin typeface="+mn-lt"/>
              </a:rPr>
              <a:t>गुणस्तर विभाग</a:t>
            </a:r>
            <a:endParaRPr lang="en-US" altLang="en-US" sz="3600" b="1" dirty="0">
              <a:solidFill>
                <a:schemeClr val="accent5">
                  <a:lumMod val="75000"/>
                </a:schemeClr>
              </a:solidFill>
              <a:latin typeface="Times New Roman" panose="02020603050405020304" pitchFamily="18" charset="0"/>
            </a:endParaRPr>
          </a:p>
        </p:txBody>
      </p:sp>
      <p:pic>
        <p:nvPicPr>
          <p:cNvPr id="3" name="Picture 2">
            <a:extLst>
              <a:ext uri="{FF2B5EF4-FFF2-40B4-BE49-F238E27FC236}">
                <a16:creationId xmlns:a16="http://schemas.microsoft.com/office/drawing/2014/main" xmlns="" id="{182D4FFA-7C6E-4245-8310-1FE69AD0D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39" y="1773222"/>
            <a:ext cx="3471654" cy="23645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47DCD4A-DF01-40C4-8EBA-215F99DC6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39" y="4207068"/>
            <a:ext cx="3485883" cy="23645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BD97C074-E58B-4104-A0FB-681CA12A2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5215" y="1770819"/>
            <a:ext cx="3471655" cy="2357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6F286550-97DE-4D7F-ABB0-DDD29BA9CB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151" y="1777942"/>
            <a:ext cx="3471655" cy="23503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60ED4375-B0E2-4A45-A920-5F4A32CF32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152" y="4214192"/>
            <a:ext cx="3471655" cy="2357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C2CF02A2-A1F2-4842-AC6C-5C4744B421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4741" y="4214192"/>
            <a:ext cx="3457426" cy="235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445950"/>
      </p:ext>
    </p:extLst>
  </p:cSld>
  <p:clrMapOvr>
    <a:masterClrMapping/>
  </p:clrMapOvr>
  <p:transition spd="slow">
    <p:pull dir="l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xmlns="" id="{D23593FD-1C71-0DE9-8428-06891C0F355E}"/>
              </a:ext>
            </a:extLst>
          </p:cNvPr>
          <p:cNvSpPr txBox="1">
            <a:spLocks/>
          </p:cNvSpPr>
          <p:nvPr/>
        </p:nvSpPr>
        <p:spPr bwMode="auto">
          <a:xfrm>
            <a:off x="424070" y="395289"/>
            <a:ext cx="11330608" cy="123472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PLASTICTECNIC </a:t>
            </a:r>
            <a:r>
              <a:rPr lang="en-MY" altLang="en-US" sz="3600" b="1" dirty="0" smtClean="0">
                <a:latin typeface="+mn-lt"/>
              </a:rPr>
              <a:t>BANGI PLANT</a:t>
            </a:r>
            <a:endParaRPr lang="en-MY" altLang="en-US" sz="3600" b="1" dirty="0">
              <a:latin typeface="+mn-lt"/>
            </a:endParaRPr>
          </a:p>
          <a:p>
            <a:pPr algn="ctr">
              <a:lnSpc>
                <a:spcPct val="90000"/>
              </a:lnSpc>
              <a:defRPr/>
            </a:pPr>
            <a:r>
              <a:rPr lang="en-MY" altLang="en-US" sz="3600" b="1" dirty="0">
                <a:solidFill>
                  <a:schemeClr val="accent5">
                    <a:lumMod val="75000"/>
                  </a:schemeClr>
                </a:solidFill>
                <a:latin typeface="+mn-lt"/>
              </a:rPr>
              <a:t>WAREHOUSE Department - </a:t>
            </a:r>
            <a:r>
              <a:rPr lang="hi-IN" altLang="en-US" sz="3600" b="1" dirty="0">
                <a:solidFill>
                  <a:schemeClr val="accent5">
                    <a:lumMod val="75000"/>
                  </a:schemeClr>
                </a:solidFill>
                <a:latin typeface="+mn-lt"/>
              </a:rPr>
              <a:t>गोदाम विभाग</a:t>
            </a:r>
            <a:endParaRPr lang="en-US" altLang="en-US" sz="3600" b="1" dirty="0">
              <a:solidFill>
                <a:schemeClr val="accent5">
                  <a:lumMod val="75000"/>
                </a:schemeClr>
              </a:solidFill>
              <a:latin typeface="Times New Roman" panose="02020603050405020304" pitchFamily="18" charset="0"/>
            </a:endParaRPr>
          </a:p>
        </p:txBody>
      </p:sp>
      <p:pic>
        <p:nvPicPr>
          <p:cNvPr id="15" name="Picture 14" descr="33A60A8E">
            <a:extLst>
              <a:ext uri="{FF2B5EF4-FFF2-40B4-BE49-F238E27FC236}">
                <a16:creationId xmlns:a16="http://schemas.microsoft.com/office/drawing/2014/main" xmlns="" id="{2700DC2E-8A6E-4CDE-AFA3-16089A67EE50}"/>
              </a:ext>
            </a:extLst>
          </p:cNvPr>
          <p:cNvPicPr>
            <a:picLocks noChangeAspect="1" noChangeArrowheads="1"/>
          </p:cNvPicPr>
          <p:nvPr/>
        </p:nvPicPr>
        <p:blipFill>
          <a:blip r:embed="rId2"/>
          <a:srcRect/>
          <a:stretch>
            <a:fillRect/>
          </a:stretch>
        </p:blipFill>
        <p:spPr bwMode="auto">
          <a:xfrm>
            <a:off x="714255" y="1874766"/>
            <a:ext cx="3492071" cy="2255130"/>
          </a:xfrm>
          <a:prstGeom prst="rect">
            <a:avLst/>
          </a:prstGeom>
          <a:ln>
            <a:noFill/>
          </a:ln>
          <a:effectLst>
            <a:outerShdw blurRad="292100" dist="139700" dir="2700000" algn="tl" rotWithShape="0">
              <a:srgbClr val="333333">
                <a:alpha val="65000"/>
              </a:srgbClr>
            </a:outerShdw>
          </a:effectLst>
        </p:spPr>
      </p:pic>
      <p:pic>
        <p:nvPicPr>
          <p:cNvPr id="16" name="Picture 15" descr="3A3C89D8">
            <a:extLst>
              <a:ext uri="{FF2B5EF4-FFF2-40B4-BE49-F238E27FC236}">
                <a16:creationId xmlns:a16="http://schemas.microsoft.com/office/drawing/2014/main" xmlns="" id="{9179804B-5C49-4AEA-8D92-BCF9679A5342}"/>
              </a:ext>
            </a:extLst>
          </p:cNvPr>
          <p:cNvPicPr>
            <a:picLocks noChangeAspect="1" noChangeArrowheads="1"/>
          </p:cNvPicPr>
          <p:nvPr/>
        </p:nvPicPr>
        <p:blipFill>
          <a:blip r:embed="rId3"/>
          <a:srcRect/>
          <a:stretch>
            <a:fillRect/>
          </a:stretch>
        </p:blipFill>
        <p:spPr bwMode="auto">
          <a:xfrm>
            <a:off x="7898294" y="1874765"/>
            <a:ext cx="3477759" cy="2255129"/>
          </a:xfrm>
          <a:prstGeom prst="rect">
            <a:avLst/>
          </a:prstGeom>
          <a:ln>
            <a:noFill/>
          </a:ln>
          <a:effectLst>
            <a:outerShdw blurRad="292100" dist="139700" dir="2700000" algn="tl" rotWithShape="0">
              <a:srgbClr val="333333">
                <a:alpha val="65000"/>
              </a:srgbClr>
            </a:outerShdw>
          </a:effectLst>
        </p:spPr>
      </p:pic>
      <p:pic>
        <p:nvPicPr>
          <p:cNvPr id="17" name="Picture 16" descr="D64AE9BA">
            <a:extLst>
              <a:ext uri="{FF2B5EF4-FFF2-40B4-BE49-F238E27FC236}">
                <a16:creationId xmlns:a16="http://schemas.microsoft.com/office/drawing/2014/main" xmlns="" id="{FE2AAFD7-C502-4742-9CE4-269D608044F2}"/>
              </a:ext>
            </a:extLst>
          </p:cNvPr>
          <p:cNvPicPr>
            <a:picLocks noChangeAspect="1" noChangeArrowheads="1"/>
          </p:cNvPicPr>
          <p:nvPr/>
        </p:nvPicPr>
        <p:blipFill>
          <a:blip r:embed="rId4"/>
          <a:srcRect/>
          <a:stretch>
            <a:fillRect/>
          </a:stretch>
        </p:blipFill>
        <p:spPr bwMode="auto">
          <a:xfrm>
            <a:off x="723780" y="4235724"/>
            <a:ext cx="3492071" cy="2248317"/>
          </a:xfrm>
          <a:prstGeom prst="rect">
            <a:avLst/>
          </a:prstGeom>
          <a:ln>
            <a:noFill/>
          </a:ln>
          <a:effectLst>
            <a:outerShdw blurRad="292100" dist="139700" dir="2700000" algn="tl" rotWithShape="0">
              <a:srgbClr val="333333">
                <a:alpha val="65000"/>
              </a:srgbClr>
            </a:outerShdw>
          </a:effectLst>
        </p:spPr>
      </p:pic>
      <p:pic>
        <p:nvPicPr>
          <p:cNvPr id="18" name="Picture 17" descr="60A6CA52">
            <a:extLst>
              <a:ext uri="{FF2B5EF4-FFF2-40B4-BE49-F238E27FC236}">
                <a16:creationId xmlns:a16="http://schemas.microsoft.com/office/drawing/2014/main" xmlns="" id="{0B76529E-1FFA-40A7-AB0F-5294B4444A82}"/>
              </a:ext>
            </a:extLst>
          </p:cNvPr>
          <p:cNvPicPr>
            <a:picLocks noChangeAspect="1" noChangeArrowheads="1"/>
          </p:cNvPicPr>
          <p:nvPr/>
        </p:nvPicPr>
        <p:blipFill>
          <a:blip r:embed="rId5"/>
          <a:srcRect/>
          <a:stretch>
            <a:fillRect/>
          </a:stretch>
        </p:blipFill>
        <p:spPr bwMode="auto">
          <a:xfrm>
            <a:off x="4317186" y="1874765"/>
            <a:ext cx="3492071" cy="2261943"/>
          </a:xfrm>
          <a:prstGeom prst="rect">
            <a:avLst/>
          </a:prstGeom>
          <a:ln>
            <a:noFill/>
          </a:ln>
          <a:effectLst>
            <a:outerShdw blurRad="292100" dist="139700" dir="2700000" algn="tl" rotWithShape="0">
              <a:srgbClr val="333333">
                <a:alpha val="65000"/>
              </a:srgbClr>
            </a:outerShdw>
          </a:effectLst>
        </p:spPr>
      </p:pic>
      <p:pic>
        <p:nvPicPr>
          <p:cNvPr id="19" name="Picture 18" descr="225EC8A4">
            <a:extLst>
              <a:ext uri="{FF2B5EF4-FFF2-40B4-BE49-F238E27FC236}">
                <a16:creationId xmlns:a16="http://schemas.microsoft.com/office/drawing/2014/main" xmlns="" id="{85B29966-9431-4AB5-9D02-9CCFCD2BE73E}"/>
              </a:ext>
            </a:extLst>
          </p:cNvPr>
          <p:cNvPicPr>
            <a:picLocks noChangeAspect="1" noChangeArrowheads="1"/>
          </p:cNvPicPr>
          <p:nvPr/>
        </p:nvPicPr>
        <p:blipFill>
          <a:blip r:embed="rId6"/>
          <a:srcRect/>
          <a:stretch>
            <a:fillRect/>
          </a:stretch>
        </p:blipFill>
        <p:spPr bwMode="auto">
          <a:xfrm>
            <a:off x="4320207" y="4245249"/>
            <a:ext cx="3477759" cy="2248317"/>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xmlns="" id="{D04E9E63-7095-43A4-809C-4D60970AC5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4798" y="4254774"/>
            <a:ext cx="3492071" cy="224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938910"/>
      </p:ext>
    </p:extLst>
  </p:cSld>
  <p:clrMapOvr>
    <a:masterClrMapping/>
  </p:clrMapOvr>
  <p:transition spd="slow">
    <p:pull dir="l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23593FD-1C71-0DE9-8428-06891C0F355E}"/>
              </a:ext>
            </a:extLst>
          </p:cNvPr>
          <p:cNvSpPr txBox="1">
            <a:spLocks noGrp="1"/>
          </p:cNvSpPr>
          <p:nvPr>
            <p:ph type="title" sz="quarter"/>
          </p:nvPr>
        </p:nvSpPr>
        <p:spPr bwMode="auto">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PLASTICTECNIC BLOCK </a:t>
            </a:r>
            <a:r>
              <a:rPr lang="en-MY" altLang="en-US" sz="3600" b="1" dirty="0" smtClean="0">
                <a:latin typeface="+mn-lt"/>
              </a:rPr>
              <a:t>A,NILAI OVERVIEW</a:t>
            </a:r>
            <a:endParaRPr lang="en-MY" altLang="en-US" sz="3600" b="1" dirty="0">
              <a:latin typeface="+mn-lt"/>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904" y="2179503"/>
            <a:ext cx="5055559" cy="359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8507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xmlns="" id="{D23593FD-1C71-0DE9-8428-06891C0F355E}"/>
              </a:ext>
            </a:extLst>
          </p:cNvPr>
          <p:cNvSpPr txBox="1">
            <a:spLocks/>
          </p:cNvSpPr>
          <p:nvPr/>
        </p:nvSpPr>
        <p:spPr bwMode="auto">
          <a:xfrm>
            <a:off x="424070" y="395289"/>
            <a:ext cx="11330608" cy="123472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PLASTICTECNIC BLOCK A NILAI</a:t>
            </a:r>
          </a:p>
          <a:p>
            <a:pPr algn="ctr">
              <a:lnSpc>
                <a:spcPct val="90000"/>
              </a:lnSpc>
              <a:defRPr/>
            </a:pPr>
            <a:r>
              <a:rPr lang="en-MY" altLang="en-US" sz="3600" b="1" dirty="0">
                <a:solidFill>
                  <a:schemeClr val="accent5">
                    <a:lumMod val="75000"/>
                  </a:schemeClr>
                </a:solidFill>
                <a:latin typeface="+mn-lt"/>
              </a:rPr>
              <a:t>INJECTION Department - </a:t>
            </a:r>
            <a:r>
              <a:rPr lang="hi-IN" altLang="en-US" sz="3600" b="1" dirty="0">
                <a:solidFill>
                  <a:schemeClr val="accent5">
                    <a:lumMod val="75000"/>
                  </a:schemeClr>
                </a:solidFill>
                <a:latin typeface="+mn-lt"/>
              </a:rPr>
              <a:t>इंजेक्शन विभाग</a:t>
            </a:r>
            <a:endParaRPr lang="en-US" altLang="en-US" sz="3600" b="1" dirty="0">
              <a:solidFill>
                <a:schemeClr val="accent5">
                  <a:lumMod val="75000"/>
                </a:schemeClr>
              </a:solidFill>
              <a:latin typeface="Times New Roman" panose="02020603050405020304" pitchFamily="18" charset="0"/>
            </a:endParaRPr>
          </a:p>
        </p:txBody>
      </p:sp>
      <p:pic>
        <p:nvPicPr>
          <p:cNvPr id="10" name="Picture 9">
            <a:extLst>
              <a:ext uri="{FF2B5EF4-FFF2-40B4-BE49-F238E27FC236}">
                <a16:creationId xmlns:a16="http://schemas.microsoft.com/office/drawing/2014/main" xmlns="" id="{C4B79050-887B-8066-9E56-9CA392EB7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73" y="4233035"/>
            <a:ext cx="34671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958AE537-6DF3-5CBB-9D53-940714AE9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673" y="4242561"/>
            <a:ext cx="34671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44CC2523-9702-489A-BF67-019D41A93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894" y="1831389"/>
            <a:ext cx="3476624"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DFA63CCF-A0D8-D85F-11F9-6934A331EC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9374" y="1826626"/>
            <a:ext cx="3467099" cy="22288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5310DD1D-2272-9AE7-3FE4-457CC21F30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0599" y="4252085"/>
            <a:ext cx="3476624"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749304"/>
      </p:ext>
    </p:extLst>
  </p:cSld>
  <p:clrMapOvr>
    <a:masterClrMapping/>
  </p:clrMapOvr>
  <p:transition spd="slow">
    <p:pull dir="l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xmlns="" id="{D23593FD-1C71-0DE9-8428-06891C0F355E}"/>
              </a:ext>
            </a:extLst>
          </p:cNvPr>
          <p:cNvSpPr txBox="1">
            <a:spLocks/>
          </p:cNvSpPr>
          <p:nvPr/>
        </p:nvSpPr>
        <p:spPr bwMode="auto">
          <a:xfrm>
            <a:off x="424070" y="395289"/>
            <a:ext cx="11330608" cy="123472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PLASTICTECNIC BLOCK A NILAI</a:t>
            </a:r>
          </a:p>
          <a:p>
            <a:pPr algn="ctr">
              <a:lnSpc>
                <a:spcPct val="90000"/>
              </a:lnSpc>
              <a:defRPr/>
            </a:pPr>
            <a:r>
              <a:rPr lang="en-MY" altLang="en-US" sz="3600" b="1" dirty="0">
                <a:solidFill>
                  <a:schemeClr val="accent5">
                    <a:lumMod val="75000"/>
                  </a:schemeClr>
                </a:solidFill>
                <a:latin typeface="+mn-lt"/>
              </a:rPr>
              <a:t>BLOWING Department - </a:t>
            </a:r>
            <a:r>
              <a:rPr lang="hi-IN" altLang="en-US" sz="3600" b="1" dirty="0">
                <a:solidFill>
                  <a:schemeClr val="accent5">
                    <a:lumMod val="75000"/>
                  </a:schemeClr>
                </a:solidFill>
                <a:latin typeface="+mn-lt"/>
              </a:rPr>
              <a:t>उडाउने विभाग</a:t>
            </a:r>
            <a:endParaRPr lang="en-US" altLang="en-US" sz="3600" b="1" dirty="0">
              <a:solidFill>
                <a:schemeClr val="accent5">
                  <a:lumMod val="75000"/>
                </a:schemeClr>
              </a:solidFill>
              <a:latin typeface="Times New Roman" panose="02020603050405020304" pitchFamily="18" charset="0"/>
            </a:endParaRPr>
          </a:p>
        </p:txBody>
      </p:sp>
      <p:pic>
        <p:nvPicPr>
          <p:cNvPr id="4" name="Picture 3">
            <a:extLst>
              <a:ext uri="{FF2B5EF4-FFF2-40B4-BE49-F238E27FC236}">
                <a16:creationId xmlns:a16="http://schemas.microsoft.com/office/drawing/2014/main" xmlns="" id="{7F76D0A7-D838-19C4-AFDE-12CF237BB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5948" y="1866069"/>
            <a:ext cx="3467099" cy="22383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47B9F81A-4600-EBFA-0D93-F644385CF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5001" y="1885119"/>
            <a:ext cx="3476625" cy="2219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AA072766-8F29-BA33-C9BE-D54E3A2C9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06" y="4294529"/>
            <a:ext cx="34671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EAB21A24-DA2F-8EBC-FC5D-9943CD250B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7456" y="4313579"/>
            <a:ext cx="3457575" cy="22193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9DBCAC31-8DF4-5448-3A2C-F6DA752911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0281" y="4304054"/>
            <a:ext cx="3467100"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515872"/>
      </p:ext>
    </p:extLst>
  </p:cSld>
  <p:clrMapOvr>
    <a:masterClrMapping/>
  </p:clrMapOvr>
  <p:transition spd="slow">
    <p:pull dir="l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xmlns="" id="{D23593FD-1C71-0DE9-8428-06891C0F355E}"/>
              </a:ext>
            </a:extLst>
          </p:cNvPr>
          <p:cNvSpPr txBox="1">
            <a:spLocks/>
          </p:cNvSpPr>
          <p:nvPr/>
        </p:nvSpPr>
        <p:spPr bwMode="auto">
          <a:xfrm>
            <a:off x="424070" y="395289"/>
            <a:ext cx="11330608" cy="123472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PLASTICTECNIC BLOCK A NILAI</a:t>
            </a:r>
          </a:p>
          <a:p>
            <a:pPr algn="ctr">
              <a:lnSpc>
                <a:spcPct val="90000"/>
              </a:lnSpc>
              <a:defRPr/>
            </a:pPr>
            <a:r>
              <a:rPr lang="en-MY" altLang="en-US" sz="3600" b="1" dirty="0">
                <a:solidFill>
                  <a:schemeClr val="accent5">
                    <a:lumMod val="75000"/>
                  </a:schemeClr>
                </a:solidFill>
                <a:latin typeface="+mn-lt"/>
              </a:rPr>
              <a:t>ASSEMBLY Department - </a:t>
            </a:r>
            <a:r>
              <a:rPr lang="hi-IN" altLang="en-US" sz="3600" b="1" dirty="0">
                <a:solidFill>
                  <a:schemeClr val="accent5">
                    <a:lumMod val="75000"/>
                  </a:schemeClr>
                </a:solidFill>
                <a:latin typeface="+mn-lt"/>
              </a:rPr>
              <a:t>सभा विभाग</a:t>
            </a:r>
            <a:endParaRPr lang="en-US" altLang="en-US" sz="3600" b="1" dirty="0">
              <a:solidFill>
                <a:schemeClr val="accent5">
                  <a:lumMod val="75000"/>
                </a:schemeClr>
              </a:solidFill>
              <a:latin typeface="Times New Roman" panose="02020603050405020304" pitchFamily="18" charset="0"/>
            </a:endParaRPr>
          </a:p>
        </p:txBody>
      </p:sp>
      <p:pic>
        <p:nvPicPr>
          <p:cNvPr id="4" name="Picture 3">
            <a:extLst>
              <a:ext uri="{FF2B5EF4-FFF2-40B4-BE49-F238E27FC236}">
                <a16:creationId xmlns:a16="http://schemas.microsoft.com/office/drawing/2014/main" xmlns="" id="{C69C069A-4E8B-42BD-3791-9593CC9B6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488" y="1840708"/>
            <a:ext cx="34671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D16681D-5710-6258-A88D-2D2781F11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85" y="4280248"/>
            <a:ext cx="34671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E3BA6E12-C856-C0D9-3757-2EF272ED0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435" y="4289773"/>
            <a:ext cx="3476624" cy="2228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A60E927D-11E3-9F9D-BB0A-F6778E3B0F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7101" y="1859757"/>
            <a:ext cx="3476625" cy="22193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5BA0E05D-58A6-E28D-4263-EA4CE161A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6785" y="4299298"/>
            <a:ext cx="3476625" cy="2219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823397"/>
      </p:ext>
    </p:extLst>
  </p:cSld>
  <p:clrMapOvr>
    <a:masterClrMapping/>
  </p:clrMapOvr>
  <p:transition spd="slow">
    <p:pull dir="l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xmlns="" id="{D23593FD-1C71-0DE9-8428-06891C0F355E}"/>
              </a:ext>
            </a:extLst>
          </p:cNvPr>
          <p:cNvSpPr txBox="1">
            <a:spLocks/>
          </p:cNvSpPr>
          <p:nvPr/>
        </p:nvSpPr>
        <p:spPr bwMode="auto">
          <a:xfrm>
            <a:off x="424070" y="395289"/>
            <a:ext cx="11330608" cy="123472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PLASTICTECNIC BLOCK A NILAI</a:t>
            </a:r>
          </a:p>
          <a:p>
            <a:pPr algn="ctr">
              <a:lnSpc>
                <a:spcPct val="90000"/>
              </a:lnSpc>
              <a:defRPr/>
            </a:pPr>
            <a:r>
              <a:rPr lang="en-MY" altLang="en-US" sz="3600" b="1" dirty="0">
                <a:solidFill>
                  <a:schemeClr val="accent5">
                    <a:lumMod val="75000"/>
                  </a:schemeClr>
                </a:solidFill>
                <a:latin typeface="+mn-lt"/>
              </a:rPr>
              <a:t>QUALITY Department - </a:t>
            </a:r>
            <a:r>
              <a:rPr lang="hi-IN" altLang="en-US" sz="3600" b="1" dirty="0">
                <a:solidFill>
                  <a:schemeClr val="accent5">
                    <a:lumMod val="75000"/>
                  </a:schemeClr>
                </a:solidFill>
                <a:latin typeface="+mn-lt"/>
              </a:rPr>
              <a:t>गुणस्तर विभाग</a:t>
            </a:r>
            <a:endParaRPr lang="en-US" altLang="en-US" sz="3600" b="1" dirty="0">
              <a:solidFill>
                <a:schemeClr val="accent5">
                  <a:lumMod val="75000"/>
                </a:schemeClr>
              </a:solidFill>
              <a:latin typeface="Times New Roman" panose="02020603050405020304" pitchFamily="18" charset="0"/>
            </a:endParaRPr>
          </a:p>
        </p:txBody>
      </p:sp>
      <p:pic>
        <p:nvPicPr>
          <p:cNvPr id="4" name="Picture 3">
            <a:extLst>
              <a:ext uri="{FF2B5EF4-FFF2-40B4-BE49-F238E27FC236}">
                <a16:creationId xmlns:a16="http://schemas.microsoft.com/office/drawing/2014/main" xmlns="" id="{61B60FFB-AEB3-5E82-7D86-04D415178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635" y="1854891"/>
            <a:ext cx="348615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042F6ABB-F8AF-2C0B-1892-4CDC3F3E6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374" y="1864416"/>
            <a:ext cx="35052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539EB923-5F9F-DC2C-E324-C849837D4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634" y="4203423"/>
            <a:ext cx="348615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598449F-4D64-9B7F-BEF6-B6511F540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4883" y="4193898"/>
            <a:ext cx="348615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E796B8B9-F57F-B14B-D5EB-B94901CF9D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383" y="4212949"/>
            <a:ext cx="3486150" cy="224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732532"/>
      </p:ext>
    </p:extLst>
  </p:cSld>
  <p:clrMapOvr>
    <a:masterClrMapping/>
  </p:clrMapOvr>
  <p:transition spd="slow">
    <p:pull dir="l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xmlns="" id="{D23593FD-1C71-0DE9-8428-06891C0F355E}"/>
              </a:ext>
            </a:extLst>
          </p:cNvPr>
          <p:cNvSpPr txBox="1">
            <a:spLocks/>
          </p:cNvSpPr>
          <p:nvPr/>
        </p:nvSpPr>
        <p:spPr bwMode="auto">
          <a:xfrm>
            <a:off x="424070" y="395289"/>
            <a:ext cx="11330608" cy="123472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PLASTICTECNIC BLOCK A NILAI</a:t>
            </a:r>
          </a:p>
          <a:p>
            <a:pPr algn="ctr">
              <a:lnSpc>
                <a:spcPct val="90000"/>
              </a:lnSpc>
              <a:defRPr/>
            </a:pPr>
            <a:r>
              <a:rPr lang="en-MY" altLang="en-US" sz="3600" b="1" dirty="0">
                <a:solidFill>
                  <a:schemeClr val="accent5">
                    <a:lumMod val="75000"/>
                  </a:schemeClr>
                </a:solidFill>
                <a:latin typeface="+mn-lt"/>
              </a:rPr>
              <a:t>WAREHOUSE Department - </a:t>
            </a:r>
            <a:r>
              <a:rPr lang="hi-IN" altLang="en-US" sz="3600" b="1" dirty="0">
                <a:solidFill>
                  <a:schemeClr val="accent5">
                    <a:lumMod val="75000"/>
                  </a:schemeClr>
                </a:solidFill>
                <a:latin typeface="+mn-lt"/>
              </a:rPr>
              <a:t>गोदाम विभाग</a:t>
            </a:r>
            <a:endParaRPr lang="en-US" altLang="en-US" sz="3600" b="1" dirty="0">
              <a:solidFill>
                <a:schemeClr val="accent5">
                  <a:lumMod val="75000"/>
                </a:schemeClr>
              </a:solidFill>
              <a:latin typeface="Times New Roman" panose="02020603050405020304" pitchFamily="18" charset="0"/>
            </a:endParaRPr>
          </a:p>
        </p:txBody>
      </p:sp>
      <p:pic>
        <p:nvPicPr>
          <p:cNvPr id="4" name="Picture 3">
            <a:extLst>
              <a:ext uri="{FF2B5EF4-FFF2-40B4-BE49-F238E27FC236}">
                <a16:creationId xmlns:a16="http://schemas.microsoft.com/office/drawing/2014/main" xmlns="" id="{5DCA9626-4A34-9D30-861F-88702B329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086" y="1881394"/>
            <a:ext cx="3457575" cy="22193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4BAAA106-A5DB-1A8E-41D0-4EB0D6FD3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868" y="4262229"/>
            <a:ext cx="3457575" cy="2238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10C87A8-AA03-5D25-4F53-351127050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3168" y="4262229"/>
            <a:ext cx="34671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E59E8774-72CC-6011-A30B-AF50044E9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8042" y="1900444"/>
            <a:ext cx="3476624" cy="22002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FE6A2013-24CB-3231-94A6-9C20DA1D62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5518" y="4271754"/>
            <a:ext cx="34671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302221"/>
      </p:ext>
    </p:extLst>
  </p:cSld>
  <p:clrMapOvr>
    <a:masterClrMapping/>
  </p:clrMapOvr>
  <p:transition spd="slow">
    <p:pull dir="l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xmlns="" id="{3D1DE676-535F-1A02-2729-E67EA681CBB5}"/>
              </a:ext>
            </a:extLst>
          </p:cNvPr>
          <p:cNvSpPr txBox="1">
            <a:spLocks noChangeArrowheads="1"/>
          </p:cNvSpPr>
          <p:nvPr/>
        </p:nvSpPr>
        <p:spPr bwMode="auto">
          <a:xfrm>
            <a:off x="2074864" y="1620838"/>
            <a:ext cx="7767637" cy="685800"/>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800" b="1" dirty="0">
                <a:solidFill>
                  <a:schemeClr val="accent5">
                    <a:lumMod val="75000"/>
                  </a:schemeClr>
                </a:solidFill>
                <a:latin typeface="+mn-lt"/>
              </a:rPr>
              <a:t>OFFER LETTER  </a:t>
            </a:r>
            <a:r>
              <a:rPr lang="hi-IN" altLang="en-US" sz="2800" b="1" dirty="0">
                <a:latin typeface="Zawgyi-One" panose="020B0604030504040204" pitchFamily="34" charset="0"/>
                <a:cs typeface="+mj-cs"/>
              </a:rPr>
              <a:t>अफर लिटर</a:t>
            </a:r>
            <a:endParaRPr lang="en-US" altLang="en-US" sz="2800" b="1" dirty="0">
              <a:latin typeface="Zawgyi-One" panose="020B0604030504040204" pitchFamily="34" charset="0"/>
              <a:cs typeface="+mj-cs"/>
            </a:endParaRPr>
          </a:p>
        </p:txBody>
      </p:sp>
      <p:sp>
        <p:nvSpPr>
          <p:cNvPr id="44035" name="Rectangle 6">
            <a:extLst>
              <a:ext uri="{FF2B5EF4-FFF2-40B4-BE49-F238E27FC236}">
                <a16:creationId xmlns:a16="http://schemas.microsoft.com/office/drawing/2014/main" xmlns="" id="{3B647314-D994-3072-C00E-4FCAE9B26E97}"/>
              </a:ext>
            </a:extLst>
          </p:cNvPr>
          <p:cNvSpPr>
            <a:spLocks noChangeArrowheads="1"/>
          </p:cNvSpPr>
          <p:nvPr/>
        </p:nvSpPr>
        <p:spPr bwMode="auto">
          <a:xfrm>
            <a:off x="2074864" y="2301876"/>
            <a:ext cx="7767637" cy="3046413"/>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defRPr/>
            </a:pPr>
            <a:r>
              <a:rPr lang="en-GB" altLang="en-US" dirty="0">
                <a:solidFill>
                  <a:schemeClr val="accent5">
                    <a:lumMod val="75000"/>
                  </a:schemeClr>
                </a:solidFill>
                <a:latin typeface="+mn-lt"/>
              </a:rPr>
              <a:t>This offer letter served to prove that the company has made offer to you to join the company. The actual employment will only take effect upon the signing of Employment Contract shall you accept the job offer and has carried out all the necessary procedures to reach Malaysia Any terms &amp; conditions shall refer to Employment Contract which sign by both parties (i.e. employer and employee) when report to work at the company in Malaysia</a:t>
            </a:r>
            <a:r>
              <a:rPr lang="en-GB" altLang="en-US" dirty="0">
                <a:solidFill>
                  <a:srgbClr val="002060"/>
                </a:solidFill>
                <a:latin typeface="Times New Roman" panose="02020603050405020304" pitchFamily="18" charset="0"/>
              </a:rPr>
              <a:t>.</a:t>
            </a:r>
          </a:p>
          <a:p>
            <a:pPr>
              <a:defRPr/>
            </a:pPr>
            <a:r>
              <a:rPr lang="en-GB" altLang="en-US" sz="1600" b="1" dirty="0">
                <a:solidFill>
                  <a:srgbClr val="002060"/>
                </a:solidFill>
                <a:latin typeface="Times New Roman" panose="02020603050405020304" pitchFamily="18" charset="0"/>
              </a:rPr>
              <a:t> </a:t>
            </a:r>
            <a:endParaRPr lang="en-US" altLang="en-US" sz="1600" b="1" dirty="0">
              <a:solidFill>
                <a:srgbClr val="002060"/>
              </a:solidFill>
              <a:latin typeface="Times New Roman" panose="02020603050405020304" pitchFamily="18" charset="0"/>
            </a:endParaRPr>
          </a:p>
          <a:p>
            <a:pPr>
              <a:defRPr/>
            </a:pPr>
            <a:endParaRPr lang="en-US" altLang="en-US" sz="1600" dirty="0">
              <a:solidFill>
                <a:srgbClr val="333399"/>
              </a:solidFill>
              <a:latin typeface="Times New Roman" panose="02020603050405020304" pitchFamily="18" charset="0"/>
            </a:endParaRPr>
          </a:p>
          <a:p>
            <a:pPr>
              <a:defRPr/>
            </a:pPr>
            <a:endParaRPr lang="en-US" altLang="en-US" sz="1600" dirty="0">
              <a:solidFill>
                <a:srgbClr val="333399"/>
              </a:solidFill>
              <a:latin typeface="Times New Roman" panose="02020603050405020304" pitchFamily="18" charset="0"/>
            </a:endParaRPr>
          </a:p>
          <a:p>
            <a:pPr>
              <a:defRPr/>
            </a:pPr>
            <a:endParaRPr lang="en-US" altLang="en-US" i="1" dirty="0">
              <a:solidFill>
                <a:srgbClr val="333399"/>
              </a:solidFill>
              <a:latin typeface="Times New Roman" panose="02020603050405020304" pitchFamily="18" charset="0"/>
            </a:endParaRPr>
          </a:p>
          <a:p>
            <a:pPr>
              <a:defRPr/>
            </a:pPr>
            <a:endParaRPr lang="en-US" altLang="en-US" i="1" dirty="0">
              <a:solidFill>
                <a:srgbClr val="333399"/>
              </a:solidFill>
              <a:latin typeface="Times New Roman" panose="02020603050405020304" pitchFamily="18" charset="0"/>
            </a:endParaRPr>
          </a:p>
        </p:txBody>
      </p:sp>
      <p:sp>
        <p:nvSpPr>
          <p:cNvPr id="44036" name="TextBox 1">
            <a:extLst>
              <a:ext uri="{FF2B5EF4-FFF2-40B4-BE49-F238E27FC236}">
                <a16:creationId xmlns:a16="http://schemas.microsoft.com/office/drawing/2014/main" xmlns="" id="{C8B6BE5E-1AEB-B028-4A88-9B2EEED57018}"/>
              </a:ext>
            </a:extLst>
          </p:cNvPr>
          <p:cNvSpPr txBox="1">
            <a:spLocks noChangeArrowheads="1"/>
          </p:cNvSpPr>
          <p:nvPr/>
        </p:nvSpPr>
        <p:spPr bwMode="auto">
          <a:xfrm>
            <a:off x="2070100" y="3998913"/>
            <a:ext cx="7772400" cy="2032000"/>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b="1" dirty="0">
              <a:latin typeface="Zawgyi-One" panose="020B0604030504040204" pitchFamily="34" charset="0"/>
              <a:cs typeface="+mj-cs"/>
            </a:endParaRPr>
          </a:p>
          <a:p>
            <a:pPr algn="just">
              <a:defRPr/>
            </a:pPr>
            <a:r>
              <a:rPr lang="hi-IN" altLang="en-US" dirty="0">
                <a:latin typeface="Zawgyi-One" panose="020B0604030504040204" pitchFamily="34" charset="0"/>
                <a:cs typeface="+mj-cs"/>
              </a:rPr>
              <a:t>यो प्रस्ताव पत्र कम्पनीले तपाईंलाई कम्पनीमा सामेल हुनको लागि प्रस्ताव गरेको छ भनेर प्रमाणित गर्न सेवा प्रदान गर्दछ। वास्तविक रोजगार केवल रोजगार सम्झौतामा हस्ताक्षर गरेमा मात्र प्रभाव पार्छ तपाईंले रोजगार प्रस्ताव स्वीकार्नु हुनेछ र मलेसिया पुग्न सबै आवश्यक प्रक्रियाहरू पूरा गर्नुभयो कुनै पनि सर्त र नियमहरू रोजगार सम्झौतामा उल्लेख हुनेछ जुन दुबै पक्षले हस्ताक्षर गर्दछ (जस्तै नियोक्ता र कर्मचारी) मलेसियामा कम्पनीमा काम गर्न रिपोर्ट गर्दा।</a:t>
            </a:r>
            <a:endParaRPr lang="en-US" altLang="en-US" dirty="0">
              <a:solidFill>
                <a:schemeClr val="bg2"/>
              </a:solidFill>
              <a:latin typeface="Zawgyi-One" panose="020B0604030504040204" pitchFamily="34" charset="0"/>
              <a:cs typeface="+mj-cs"/>
            </a:endParaRPr>
          </a:p>
        </p:txBody>
      </p:sp>
      <p:sp>
        <p:nvSpPr>
          <p:cNvPr id="5" name="Title 1">
            <a:extLst>
              <a:ext uri="{FF2B5EF4-FFF2-40B4-BE49-F238E27FC236}">
                <a16:creationId xmlns:a16="http://schemas.microsoft.com/office/drawing/2014/main" xmlns="" id="{6D1D0589-18DE-5F40-E309-07B16811AACF}"/>
              </a:ext>
            </a:extLst>
          </p:cNvPr>
          <p:cNvSpPr txBox="1">
            <a:spLocks/>
          </p:cNvSpPr>
          <p:nvPr/>
        </p:nvSpPr>
        <p:spPr bwMode="auto">
          <a:xfrm>
            <a:off x="1677989" y="592139"/>
            <a:ext cx="8836025" cy="611187"/>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8BE12CC-9BBC-E1F8-0149-1D9332023185}"/>
              </a:ext>
            </a:extLst>
          </p:cNvPr>
          <p:cNvSpPr txBox="1"/>
          <p:nvPr/>
        </p:nvSpPr>
        <p:spPr>
          <a:xfrm>
            <a:off x="422032" y="352697"/>
            <a:ext cx="11422966" cy="1323975"/>
          </a:xfrm>
          <a:prstGeom prst="rect">
            <a:avLst/>
          </a:prstGeom>
          <a:solidFill>
            <a:schemeClr val="bg1"/>
          </a:solidFill>
        </p:spPr>
        <p:txBody>
          <a:bodyPr wrap="square">
            <a:spAutoFit/>
          </a:bodyPr>
          <a:lstStyle/>
          <a:p>
            <a:pPr algn="ctr">
              <a:defRPr/>
            </a:pPr>
            <a:r>
              <a:rPr lang="en-US" sz="4000" b="1" dirty="0">
                <a:solidFill>
                  <a:schemeClr val="accent5">
                    <a:lumMod val="75000"/>
                  </a:schemeClr>
                </a:solidFill>
              </a:rPr>
              <a:t>1. The Interview Team</a:t>
            </a:r>
          </a:p>
          <a:p>
            <a:pPr algn="ctr">
              <a:defRPr/>
            </a:pPr>
            <a:r>
              <a:rPr lang="hi-IN" sz="4000" b="1" dirty="0"/>
              <a:t>अन्तर्वार्ता टोली</a:t>
            </a:r>
            <a:endParaRPr lang="en-MY" sz="4000" b="1" dirty="0"/>
          </a:p>
        </p:txBody>
      </p:sp>
      <p:sp>
        <p:nvSpPr>
          <p:cNvPr id="18439" name="TextBox 11">
            <a:extLst>
              <a:ext uri="{FF2B5EF4-FFF2-40B4-BE49-F238E27FC236}">
                <a16:creationId xmlns:a16="http://schemas.microsoft.com/office/drawing/2014/main" xmlns="" id="{CDE565AE-B06F-0EAB-B20E-35D31B6CA4AB}"/>
              </a:ext>
            </a:extLst>
          </p:cNvPr>
          <p:cNvSpPr txBox="1">
            <a:spLocks noChangeArrowheads="1"/>
          </p:cNvSpPr>
          <p:nvPr/>
        </p:nvSpPr>
        <p:spPr bwMode="auto">
          <a:xfrm>
            <a:off x="1126435" y="3810001"/>
            <a:ext cx="3048000" cy="461665"/>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MY" altLang="en-US" sz="1000" b="1" dirty="0"/>
              <a:t>Operation Manager - </a:t>
            </a:r>
            <a:r>
              <a:rPr lang="en-MY" altLang="en-US" sz="1000" dirty="0"/>
              <a:t>Mr.</a:t>
            </a:r>
            <a:r>
              <a:rPr lang="en-MY" sz="1000" dirty="0"/>
              <a:t> Chong Chin </a:t>
            </a:r>
            <a:r>
              <a:rPr lang="en-MY" sz="1000" dirty="0" err="1"/>
              <a:t>Voon</a:t>
            </a:r>
            <a:r>
              <a:rPr lang="en-MY" altLang="en-US" sz="1100" dirty="0"/>
              <a:t/>
            </a:r>
            <a:br>
              <a:rPr lang="en-MY" altLang="en-US" sz="1100" dirty="0"/>
            </a:br>
            <a:r>
              <a:rPr lang="hi-IN" altLang="en-US" sz="1400" b="1" dirty="0"/>
              <a:t>सञ्चालन प्रबन्धक - श्री चोंग चिन वुन</a:t>
            </a:r>
            <a:endParaRPr lang="en-MY" altLang="en-US" sz="1100" b="1" dirty="0"/>
          </a:p>
        </p:txBody>
      </p:sp>
      <p:sp>
        <p:nvSpPr>
          <p:cNvPr id="18440" name="TextBox 12">
            <a:extLst>
              <a:ext uri="{FF2B5EF4-FFF2-40B4-BE49-F238E27FC236}">
                <a16:creationId xmlns:a16="http://schemas.microsoft.com/office/drawing/2014/main" xmlns="" id="{7471E3F4-7158-8E9E-C777-14DFFCBE31DC}"/>
              </a:ext>
            </a:extLst>
          </p:cNvPr>
          <p:cNvSpPr txBox="1">
            <a:spLocks noChangeArrowheads="1"/>
          </p:cNvSpPr>
          <p:nvPr/>
        </p:nvSpPr>
        <p:spPr bwMode="auto">
          <a:xfrm>
            <a:off x="4916557" y="3797300"/>
            <a:ext cx="2539319" cy="646331"/>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MY" altLang="en-US" sz="1000" b="1" dirty="0"/>
              <a:t>Assistant HR Manager   -  </a:t>
            </a:r>
            <a:r>
              <a:rPr lang="en-US" altLang="zh-CN" sz="1200" dirty="0"/>
              <a:t>Ms. Celine Su</a:t>
            </a:r>
            <a:r>
              <a:rPr lang="en-MY" altLang="zh-CN" sz="1200" dirty="0"/>
              <a:t/>
            </a:r>
            <a:br>
              <a:rPr lang="en-MY" altLang="zh-CN" sz="1200" dirty="0"/>
            </a:br>
            <a:r>
              <a:rPr lang="hi-IN" altLang="zh-CN" sz="1200" b="1" dirty="0"/>
              <a:t>सहायक मानव संसाधन प्रबन्धक - सुश्री सेलिन सु</a:t>
            </a:r>
            <a:endParaRPr lang="en-MY" altLang="en-US" sz="1200" b="1" dirty="0"/>
          </a:p>
        </p:txBody>
      </p:sp>
      <p:sp>
        <p:nvSpPr>
          <p:cNvPr id="18441" name="TextBox 13">
            <a:extLst>
              <a:ext uri="{FF2B5EF4-FFF2-40B4-BE49-F238E27FC236}">
                <a16:creationId xmlns:a16="http://schemas.microsoft.com/office/drawing/2014/main" xmlns="" id="{3E32C4CF-9948-DD18-FDD9-D4E2317C7B68}"/>
              </a:ext>
            </a:extLst>
          </p:cNvPr>
          <p:cNvSpPr txBox="1">
            <a:spLocks noChangeArrowheads="1"/>
          </p:cNvSpPr>
          <p:nvPr/>
        </p:nvSpPr>
        <p:spPr bwMode="auto">
          <a:xfrm>
            <a:off x="5062538" y="6109254"/>
            <a:ext cx="2040627" cy="646331"/>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MY" altLang="en-US" sz="1000" b="1" dirty="0"/>
              <a:t>HR Officer - </a:t>
            </a:r>
            <a:r>
              <a:rPr lang="en-US" altLang="zh-CN" sz="1200" dirty="0"/>
              <a:t>Ms. </a:t>
            </a:r>
            <a:r>
              <a:rPr lang="en-MY" sz="1200" dirty="0" err="1"/>
              <a:t>Norazlina</a:t>
            </a:r>
            <a:r>
              <a:rPr lang="en-MY" altLang="en-US" sz="1200" dirty="0"/>
              <a:t/>
            </a:r>
            <a:br>
              <a:rPr lang="en-MY" altLang="en-US" sz="1200" dirty="0"/>
            </a:br>
            <a:r>
              <a:rPr lang="hi-IN" altLang="en-US" sz="1200" b="1" dirty="0"/>
              <a:t>मानव संसाधन अधिकारी - सुश्री नोराजलिना</a:t>
            </a:r>
            <a:endParaRPr lang="en-MY" altLang="en-US" sz="1200" b="1" dirty="0"/>
          </a:p>
        </p:txBody>
      </p:sp>
      <p:sp>
        <p:nvSpPr>
          <p:cNvPr id="18442" name="TextBox 14">
            <a:extLst>
              <a:ext uri="{FF2B5EF4-FFF2-40B4-BE49-F238E27FC236}">
                <a16:creationId xmlns:a16="http://schemas.microsoft.com/office/drawing/2014/main" xmlns="" id="{54320D5E-6A87-68F2-9227-57683F5FB746}"/>
              </a:ext>
            </a:extLst>
          </p:cNvPr>
          <p:cNvSpPr txBox="1">
            <a:spLocks noChangeArrowheads="1"/>
          </p:cNvSpPr>
          <p:nvPr/>
        </p:nvSpPr>
        <p:spPr bwMode="auto">
          <a:xfrm>
            <a:off x="1410235" y="6057900"/>
            <a:ext cx="2335237" cy="630942"/>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MY" altLang="en-US" sz="1000" b="1" dirty="0"/>
              <a:t>HR </a:t>
            </a:r>
            <a:r>
              <a:rPr lang="en-MY" altLang="en-US" sz="1000" b="1" dirty="0" smtClean="0"/>
              <a:t>Executive</a:t>
            </a:r>
            <a:r>
              <a:rPr lang="en-MY" altLang="en-US" sz="1000" b="1" dirty="0" smtClean="0"/>
              <a:t> </a:t>
            </a:r>
            <a:r>
              <a:rPr lang="en-MY" altLang="en-US" sz="1000" b="1" dirty="0"/>
              <a:t>- </a:t>
            </a:r>
            <a:r>
              <a:rPr lang="en-US" altLang="zh-CN" sz="1000" dirty="0"/>
              <a:t>Mr</a:t>
            </a:r>
            <a:r>
              <a:rPr lang="en-US" altLang="zh-CN" sz="1200" dirty="0"/>
              <a:t>. </a:t>
            </a:r>
            <a:r>
              <a:rPr lang="en-MY" altLang="en-US" sz="1200" dirty="0"/>
              <a:t>Adzhar</a:t>
            </a:r>
          </a:p>
          <a:p>
            <a:pPr algn="ctr" eaLnBrk="1" hangingPunct="1"/>
            <a:r>
              <a:rPr lang="en-MY" altLang="en-US" sz="1200" b="1" dirty="0"/>
              <a:t> </a:t>
            </a:r>
            <a:r>
              <a:rPr lang="hi-IN" altLang="en-US" sz="1100" b="1" dirty="0"/>
              <a:t>मानव संसाधन अधिकारी - श्री अजाहर</a:t>
            </a:r>
            <a:endParaRPr lang="en-MY" altLang="en-US" sz="1200" b="1" dirty="0"/>
          </a:p>
        </p:txBody>
      </p:sp>
      <p:pic>
        <p:nvPicPr>
          <p:cNvPr id="18443" name="Picture 15">
            <a:extLst>
              <a:ext uri="{FF2B5EF4-FFF2-40B4-BE49-F238E27FC236}">
                <a16:creationId xmlns:a16="http://schemas.microsoft.com/office/drawing/2014/main" xmlns="" id="{2322AF42-9FD6-61D3-58AA-5E5EF26227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9726" y="1815549"/>
            <a:ext cx="2005556" cy="192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xmlns="" id="{5F362839-C6C1-99A7-4956-09617026040B}"/>
              </a:ext>
            </a:extLst>
          </p:cNvPr>
          <p:cNvSpPr txBox="1"/>
          <p:nvPr/>
        </p:nvSpPr>
        <p:spPr>
          <a:xfrm>
            <a:off x="7696201" y="3843131"/>
            <a:ext cx="2627242" cy="2675146"/>
          </a:xfrm>
          <a:prstGeom prst="rect">
            <a:avLst/>
          </a:prstGeom>
          <a:solidFill>
            <a:schemeClr val="bg1"/>
          </a:solidFill>
        </p:spPr>
        <p:txBody>
          <a:bodyPr wrap="square">
            <a:spAutoFit/>
          </a:bodyPr>
          <a:lstStyle/>
          <a:p>
            <a:pPr algn="ctr">
              <a:defRPr/>
            </a:pPr>
            <a:r>
              <a:rPr lang="en-US" b="1" dirty="0">
                <a:solidFill>
                  <a:schemeClr val="accent5">
                    <a:lumMod val="75000"/>
                  </a:schemeClr>
                </a:solidFill>
              </a:rPr>
              <a:t>the third party engages to ensure the process is fulfilled by ethical recruitment requirements</a:t>
            </a:r>
            <a:r>
              <a:rPr lang="en-US" b="1" dirty="0"/>
              <a:t>.</a:t>
            </a:r>
            <a:br>
              <a:rPr lang="en-US" b="1" dirty="0"/>
            </a:br>
            <a:r>
              <a:rPr lang="hi-IN" b="1" dirty="0"/>
              <a:t>प्रक्रिया नैतिक भर्ती आवश्यकताहरु द्वारा पूरा भएको सुनिश्चित गर्न तेस्रो पक्ष संलग्न छ।</a:t>
            </a:r>
            <a:endParaRPr lang="en-MY" b="1" dirty="0"/>
          </a:p>
        </p:txBody>
      </p:sp>
      <p:pic>
        <p:nvPicPr>
          <p:cNvPr id="18" name="Picture 17">
            <a:extLst>
              <a:ext uri="{FF2B5EF4-FFF2-40B4-BE49-F238E27FC236}">
                <a16:creationId xmlns:a16="http://schemas.microsoft.com/office/drawing/2014/main" xmlns="" id="{522B5B22-C384-C3AC-BC0E-AB8F5C9D2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652" y="1925913"/>
            <a:ext cx="1403488" cy="18713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03DBB283-38F4-4534-AF8A-0E03D28ACC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57" t="20707" r="15127" b="22102"/>
          <a:stretch/>
        </p:blipFill>
        <p:spPr>
          <a:xfrm>
            <a:off x="1967864" y="1871745"/>
            <a:ext cx="1391176" cy="1883628"/>
          </a:xfrm>
          <a:prstGeom prst="rect">
            <a:avLst/>
          </a:prstGeom>
          <a:ln>
            <a:noFill/>
          </a:ln>
          <a:effectLst>
            <a:softEdge rad="112500"/>
          </a:effectLst>
        </p:spPr>
      </p:pic>
      <p:pic>
        <p:nvPicPr>
          <p:cNvPr id="20" name="Picture 19">
            <a:extLst>
              <a:ext uri="{FF2B5EF4-FFF2-40B4-BE49-F238E27FC236}">
                <a16:creationId xmlns:a16="http://schemas.microsoft.com/office/drawing/2014/main" xmlns="" id="{9D17C357-8BDB-46E0-AF0E-0AF5564460F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4827" t="23660" r="17552" b="27305"/>
          <a:stretch/>
        </p:blipFill>
        <p:spPr>
          <a:xfrm>
            <a:off x="5447251" y="4417167"/>
            <a:ext cx="1271601" cy="1695468"/>
          </a:xfrm>
          <a:prstGeom prst="rect">
            <a:avLst/>
          </a:prstGeom>
          <a:ln>
            <a:noFill/>
          </a:ln>
          <a:effectLst>
            <a:softEdge rad="112500"/>
          </a:effectLst>
        </p:spPr>
      </p:pic>
      <p:pic>
        <p:nvPicPr>
          <p:cNvPr id="21" name="Picture 20">
            <a:extLst>
              <a:ext uri="{FF2B5EF4-FFF2-40B4-BE49-F238E27FC236}">
                <a16:creationId xmlns:a16="http://schemas.microsoft.com/office/drawing/2014/main" xmlns="" id="{639EE085-8945-E1CB-30B4-911040C30A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8219" y="4225494"/>
            <a:ext cx="1489667" cy="18590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Rectangle 6">
            <a:extLst>
              <a:ext uri="{FF2B5EF4-FFF2-40B4-BE49-F238E27FC236}">
                <a16:creationId xmlns:a16="http://schemas.microsoft.com/office/drawing/2014/main" xmlns="" id="{1B43CB48-8E37-A48E-DF01-5E63184FCBE4}"/>
              </a:ext>
            </a:extLst>
          </p:cNvPr>
          <p:cNvSpPr>
            <a:spLocks noChangeArrowheads="1"/>
          </p:cNvSpPr>
          <p:nvPr/>
        </p:nvSpPr>
        <p:spPr bwMode="auto">
          <a:xfrm>
            <a:off x="1981200" y="1371600"/>
            <a:ext cx="7848600" cy="5170488"/>
          </a:xfrm>
          <a:prstGeom prst="rect">
            <a:avLst/>
          </a:prstGeom>
          <a:solidFill>
            <a:schemeClr val="bg1"/>
          </a:solidFill>
          <a:ln>
            <a:noFill/>
          </a:ln>
        </p:spPr>
        <p:txBody>
          <a:bodyPr>
            <a:spAutoFit/>
          </a:bodyPr>
          <a:lstStyle/>
          <a:p>
            <a:pPr>
              <a:defRPr/>
            </a:pPr>
            <a:endParaRPr lang="en-US" dirty="0">
              <a:solidFill>
                <a:schemeClr val="accent5">
                  <a:lumMod val="75000"/>
                </a:schemeClr>
              </a:solidFill>
            </a:endParaRPr>
          </a:p>
          <a:p>
            <a:pPr>
              <a:defRPr/>
            </a:pPr>
            <a:r>
              <a:rPr lang="en-US" dirty="0">
                <a:solidFill>
                  <a:schemeClr val="accent5">
                    <a:lumMod val="75000"/>
                  </a:schemeClr>
                </a:solidFill>
              </a:rPr>
              <a:t>1) </a:t>
            </a:r>
            <a:r>
              <a:rPr lang="en-GB" b="1" dirty="0">
                <a:solidFill>
                  <a:schemeClr val="accent5">
                    <a:lumMod val="75000"/>
                  </a:schemeClr>
                </a:solidFill>
              </a:rPr>
              <a:t>Pre-requisite of Employment</a:t>
            </a:r>
            <a:endParaRPr lang="en-MY" dirty="0">
              <a:solidFill>
                <a:schemeClr val="accent5">
                  <a:lumMod val="75000"/>
                </a:schemeClr>
              </a:solidFill>
            </a:endParaRPr>
          </a:p>
          <a:p>
            <a:pPr>
              <a:defRPr/>
            </a:pPr>
            <a:r>
              <a:rPr lang="en-GB" b="1" dirty="0">
                <a:solidFill>
                  <a:schemeClr val="accent5">
                    <a:lumMod val="75000"/>
                  </a:schemeClr>
                </a:solidFill>
              </a:rPr>
              <a:t>     </a:t>
            </a:r>
            <a:r>
              <a:rPr lang="en-GB" dirty="0">
                <a:solidFill>
                  <a:schemeClr val="accent5">
                    <a:lumMod val="75000"/>
                  </a:schemeClr>
                </a:solidFill>
              </a:rPr>
              <a:t>The Employee must be physically and mentally healthy and shall not be</a:t>
            </a:r>
          </a:p>
          <a:p>
            <a:pPr>
              <a:defRPr/>
            </a:pPr>
            <a:r>
              <a:rPr lang="en-GB" dirty="0">
                <a:solidFill>
                  <a:schemeClr val="accent5">
                    <a:lumMod val="75000"/>
                  </a:schemeClr>
                </a:solidFill>
              </a:rPr>
              <a:t>     less than eighteen (18) years old on the date of employment. </a:t>
            </a:r>
          </a:p>
          <a:p>
            <a:pPr>
              <a:defRPr/>
            </a:pPr>
            <a:endParaRPr lang="en-GB" dirty="0">
              <a:solidFill>
                <a:srgbClr val="002060"/>
              </a:solidFill>
            </a:endParaRPr>
          </a:p>
          <a:p>
            <a:pPr>
              <a:defRPr/>
            </a:pPr>
            <a:r>
              <a:rPr lang="hi-IN" dirty="0">
                <a:cs typeface="+mj-cs"/>
              </a:rPr>
              <a:t>रोजगारको पूर्व आवश्यक</a:t>
            </a:r>
            <a:endParaRPr lang="en-US" dirty="0">
              <a:cs typeface="+mj-cs"/>
            </a:endParaRPr>
          </a:p>
          <a:p>
            <a:pPr marL="290513">
              <a:defRPr/>
            </a:pPr>
            <a:r>
              <a:rPr lang="hi-IN" dirty="0">
                <a:cs typeface="+mj-cs"/>
              </a:rPr>
              <a:t>कर्मचारी शारीरिक र मानसिक रूपमा स्वस्थ हुनुपर्दछ र रोजगारको मितिमा (१८) भन्दा कम उमेरको हुनुहुन्न</a:t>
            </a:r>
            <a:endParaRPr lang="en-US" dirty="0">
              <a:cs typeface="+mj-cs"/>
            </a:endParaRPr>
          </a:p>
          <a:p>
            <a:pPr>
              <a:defRPr/>
            </a:pPr>
            <a:endParaRPr lang="en-US" sz="1600" dirty="0"/>
          </a:p>
          <a:p>
            <a:pPr>
              <a:defRPr/>
            </a:pPr>
            <a:endParaRPr lang="en-GB" sz="1400" dirty="0">
              <a:solidFill>
                <a:srgbClr val="333399"/>
              </a:solidFill>
            </a:endParaRPr>
          </a:p>
          <a:p>
            <a:pPr>
              <a:defRPr/>
            </a:pPr>
            <a:r>
              <a:rPr lang="en-GB" dirty="0">
                <a:solidFill>
                  <a:schemeClr val="accent5">
                    <a:lumMod val="75000"/>
                  </a:schemeClr>
                </a:solidFill>
              </a:rPr>
              <a:t>2) </a:t>
            </a:r>
            <a:r>
              <a:rPr lang="en-US" b="1" dirty="0">
                <a:solidFill>
                  <a:schemeClr val="accent5">
                    <a:lumMod val="75000"/>
                  </a:schemeClr>
                </a:solidFill>
              </a:rPr>
              <a:t>Employee’s job title or position</a:t>
            </a:r>
            <a:r>
              <a:rPr lang="en-US" b="1" dirty="0">
                <a:solidFill>
                  <a:schemeClr val="accent5">
                    <a:lumMod val="75000"/>
                  </a:schemeClr>
                </a:solidFill>
                <a:cs typeface="Zawgyi-One" pitchFamily="34" charset="0"/>
              </a:rPr>
              <a:t> </a:t>
            </a:r>
          </a:p>
          <a:p>
            <a:pPr marL="234950">
              <a:defRPr/>
            </a:pPr>
            <a:r>
              <a:rPr lang="en-GB" dirty="0">
                <a:solidFill>
                  <a:schemeClr val="accent5">
                    <a:lumMod val="75000"/>
                  </a:schemeClr>
                </a:solidFill>
                <a:cs typeface="Zawgyi-One" pitchFamily="34" charset="0"/>
              </a:rPr>
              <a:t>General Worker (Factory Worker)</a:t>
            </a:r>
          </a:p>
          <a:p>
            <a:pPr>
              <a:defRPr/>
            </a:pPr>
            <a:endParaRPr lang="en-GB" sz="1600" dirty="0">
              <a:solidFill>
                <a:srgbClr val="002060"/>
              </a:solidFill>
              <a:latin typeface="Zawgyi-One" pitchFamily="34" charset="0"/>
              <a:cs typeface="Zawgyi-One" pitchFamily="34" charset="0"/>
            </a:endParaRPr>
          </a:p>
          <a:p>
            <a:pPr fontAlgn="t">
              <a:defRPr/>
            </a:pPr>
            <a:endParaRPr lang="hi-IN" sz="1600" dirty="0"/>
          </a:p>
          <a:p>
            <a:pPr marL="234950" indent="-234950">
              <a:defRPr/>
            </a:pPr>
            <a:r>
              <a:rPr lang="hi-IN" dirty="0"/>
              <a:t>कर्मचारीको काम शीर्षक वा स्थिति</a:t>
            </a:r>
            <a:br>
              <a:rPr lang="hi-IN" dirty="0"/>
            </a:br>
            <a:r>
              <a:rPr lang="hi-IN" dirty="0"/>
              <a:t>सामान्य कर्मचारी (कारखाना कार्यकर्ता)</a:t>
            </a:r>
          </a:p>
          <a:p>
            <a:pPr>
              <a:defRPr/>
            </a:pPr>
            <a:r>
              <a:rPr lang="hi-IN" sz="2000" dirty="0">
                <a:solidFill>
                  <a:srgbClr val="002060"/>
                </a:solidFill>
                <a:latin typeface="Zawgyi-One" pitchFamily="34" charset="0"/>
              </a:rPr>
              <a:t/>
            </a:r>
            <a:br>
              <a:rPr lang="hi-IN" sz="2000" dirty="0">
                <a:solidFill>
                  <a:srgbClr val="002060"/>
                </a:solidFill>
                <a:latin typeface="Zawgyi-One" pitchFamily="34" charset="0"/>
              </a:rPr>
            </a:br>
            <a:r>
              <a:rPr lang="en-US" sz="1400" dirty="0">
                <a:solidFill>
                  <a:srgbClr val="002060"/>
                </a:solidFill>
              </a:rPr>
              <a:t>    </a:t>
            </a:r>
            <a:endParaRPr lang="en-US" sz="1400" i="1" dirty="0">
              <a:solidFill>
                <a:srgbClr val="002060"/>
              </a:solidFill>
            </a:endParaRPr>
          </a:p>
          <a:p>
            <a:pPr>
              <a:defRPr/>
            </a:pPr>
            <a:endParaRPr lang="en-US" i="1" dirty="0">
              <a:solidFill>
                <a:srgbClr val="FFC000"/>
              </a:solidFill>
            </a:endParaRPr>
          </a:p>
        </p:txBody>
      </p:sp>
      <p:sp>
        <p:nvSpPr>
          <p:cNvPr id="3" name="Title 1">
            <a:extLst>
              <a:ext uri="{FF2B5EF4-FFF2-40B4-BE49-F238E27FC236}">
                <a16:creationId xmlns:a16="http://schemas.microsoft.com/office/drawing/2014/main" xmlns="" id="{3AD58A2A-C4AC-A011-7EB1-2B7EA019F91D}"/>
              </a:ext>
            </a:extLst>
          </p:cNvPr>
          <p:cNvSpPr txBox="1">
            <a:spLocks/>
          </p:cNvSpPr>
          <p:nvPr/>
        </p:nvSpPr>
        <p:spPr bwMode="auto">
          <a:xfrm>
            <a:off x="1677989" y="592139"/>
            <a:ext cx="8836025" cy="611187"/>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E2B49305-70F3-31C5-4A8D-A7DC8B128AF9}"/>
              </a:ext>
            </a:extLst>
          </p:cNvPr>
          <p:cNvSpPr txBox="1">
            <a:spLocks/>
          </p:cNvSpPr>
          <p:nvPr/>
        </p:nvSpPr>
        <p:spPr bwMode="auto">
          <a:xfrm>
            <a:off x="1638301" y="990600"/>
            <a:ext cx="8836025"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
        <p:nvSpPr>
          <p:cNvPr id="10" name="TextBox 4">
            <a:extLst>
              <a:ext uri="{FF2B5EF4-FFF2-40B4-BE49-F238E27FC236}">
                <a16:creationId xmlns:a16="http://schemas.microsoft.com/office/drawing/2014/main" xmlns="" id="{F5BC7E38-C863-3ACF-6A2F-013B2230874F}"/>
              </a:ext>
            </a:extLst>
          </p:cNvPr>
          <p:cNvSpPr txBox="1">
            <a:spLocks noChangeArrowheads="1"/>
          </p:cNvSpPr>
          <p:nvPr/>
        </p:nvSpPr>
        <p:spPr bwMode="auto">
          <a:xfrm>
            <a:off x="1671639" y="1871664"/>
            <a:ext cx="8834437" cy="3391698"/>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ct val="20000"/>
              </a:spcBef>
              <a:buClr>
                <a:srgbClr val="336699"/>
              </a:buClr>
              <a:defRPr/>
            </a:pPr>
            <a:r>
              <a:rPr lang="en-MY" altLang="en-US" b="1" dirty="0">
                <a:solidFill>
                  <a:schemeClr val="accent5">
                    <a:lumMod val="75000"/>
                  </a:schemeClr>
                </a:solidFill>
                <a:latin typeface="+mn-lt"/>
                <a:cs typeface="Zawgyi-One" panose="020B0604030504040204" pitchFamily="34" charset="0"/>
              </a:rPr>
              <a:t>3)</a:t>
            </a:r>
            <a:r>
              <a:rPr lang="en-MY" altLang="en-US" b="1" dirty="0">
                <a:solidFill>
                  <a:srgbClr val="C00000"/>
                </a:solidFill>
                <a:latin typeface="+mn-lt"/>
                <a:cs typeface="Zawgyi-One" panose="020B0604030504040204" pitchFamily="34" charset="0"/>
              </a:rPr>
              <a:t> </a:t>
            </a:r>
            <a:r>
              <a:rPr lang="en-MY" altLang="en-US" sz="2000" b="1" dirty="0">
                <a:solidFill>
                  <a:schemeClr val="accent5">
                    <a:lumMod val="75000"/>
                  </a:schemeClr>
                </a:solidFill>
                <a:latin typeface="+mn-lt"/>
                <a:cs typeface="Zawgyi-One" panose="020B0604030504040204" pitchFamily="34" charset="0"/>
              </a:rPr>
              <a:t>Duration of contract </a:t>
            </a:r>
            <a:r>
              <a:rPr lang="en-US" altLang="en-US" sz="2000" b="1" dirty="0">
                <a:solidFill>
                  <a:schemeClr val="accent5">
                    <a:lumMod val="75000"/>
                  </a:schemeClr>
                </a:solidFill>
                <a:latin typeface="+mn-lt"/>
                <a:cs typeface="Zawgyi-One" panose="020B0604030504040204" pitchFamily="34" charset="0"/>
              </a:rPr>
              <a:t>    </a:t>
            </a:r>
            <a:r>
              <a:rPr lang="hi-IN" sz="2000" dirty="0">
                <a:cs typeface="+mj-cs"/>
              </a:rPr>
              <a:t>सम्झौताको अवधि</a:t>
            </a:r>
            <a:endParaRPr lang="en-US" sz="2000" dirty="0">
              <a:solidFill>
                <a:schemeClr val="accent5">
                  <a:lumMod val="75000"/>
                </a:schemeClr>
              </a:solidFill>
              <a:cs typeface="+mj-cs"/>
            </a:endParaRPr>
          </a:p>
          <a:p>
            <a:pPr marL="285750" indent="-285750" algn="just">
              <a:spcBef>
                <a:spcPct val="20000"/>
              </a:spcBef>
              <a:buClr>
                <a:srgbClr val="336699"/>
              </a:buClr>
              <a:buFont typeface="Arial" panose="020B0604020202020204" pitchFamily="34" charset="0"/>
              <a:buChar char="•"/>
              <a:defRPr/>
            </a:pPr>
            <a:r>
              <a:rPr lang="en-GB" altLang="en-US" sz="1600" dirty="0">
                <a:solidFill>
                  <a:schemeClr val="accent5">
                    <a:lumMod val="75000"/>
                  </a:schemeClr>
                </a:solidFill>
                <a:latin typeface="+mn-lt"/>
              </a:rPr>
              <a:t>The Employment Contract shall be for a period of two (2) years from the date of arrival of the Employee</a:t>
            </a:r>
          </a:p>
          <a:p>
            <a:pPr marL="285750" indent="-285750" algn="just">
              <a:spcBef>
                <a:spcPct val="20000"/>
              </a:spcBef>
              <a:buClr>
                <a:srgbClr val="336699"/>
              </a:buClr>
              <a:buFont typeface="Arial" panose="020B0604020202020204" pitchFamily="34" charset="0"/>
              <a:buChar char="•"/>
              <a:defRPr/>
            </a:pPr>
            <a:r>
              <a:rPr lang="en-GB" altLang="en-US" sz="1600" dirty="0">
                <a:solidFill>
                  <a:schemeClr val="accent5">
                    <a:lumMod val="75000"/>
                  </a:schemeClr>
                </a:solidFill>
                <a:latin typeface="+mn-lt"/>
              </a:rPr>
              <a:t>May be extended after two (2) years, subject to mutual agreement by the Employer and the Employee as well as the approval being obtained from the Malaysian Immigration or the relevant authorities.</a:t>
            </a:r>
            <a:r>
              <a:rPr lang="en-US" altLang="en-US" sz="1600" i="1" dirty="0">
                <a:solidFill>
                  <a:schemeClr val="accent5">
                    <a:lumMod val="75000"/>
                  </a:schemeClr>
                </a:solidFill>
                <a:latin typeface="+mn-lt"/>
              </a:rPr>
              <a:t>       </a:t>
            </a:r>
          </a:p>
          <a:p>
            <a:pPr>
              <a:defRPr/>
            </a:pPr>
            <a:endParaRPr lang="en-US" altLang="en-US" dirty="0">
              <a:solidFill>
                <a:schemeClr val="bg2"/>
              </a:solidFill>
              <a:latin typeface="Zawgyi-One" panose="020B0604030504040204" pitchFamily="34" charset="0"/>
              <a:cs typeface="Zawgyi-One" panose="020B0604030504040204" pitchFamily="34" charset="0"/>
            </a:endParaRPr>
          </a:p>
          <a:p>
            <a:pPr marL="285750" indent="-285750" fontAlgn="t">
              <a:buFont typeface="Arial" panose="020B0604020202020204" pitchFamily="34" charset="0"/>
              <a:buChar char="•"/>
              <a:defRPr/>
            </a:pPr>
            <a:r>
              <a:rPr lang="hi-IN" b="1" dirty="0">
                <a:cs typeface="+mj-cs"/>
              </a:rPr>
              <a:t>रोजगार सम्झौता कर्मचारीको आगमनको मिति देखि दुई (</a:t>
            </a:r>
            <a:r>
              <a:rPr lang="hi-IN" b="1" dirty="0">
                <a:solidFill>
                  <a:srgbClr val="000000"/>
                </a:solidFill>
                <a:latin typeface="Arial" panose="020B0604020202020204" pitchFamily="34" charset="0"/>
              </a:rPr>
              <a:t>२</a:t>
            </a:r>
            <a:r>
              <a:rPr lang="hi-IN" b="1" dirty="0">
                <a:cs typeface="+mj-cs"/>
              </a:rPr>
              <a:t>) बर्षको अवधिको लागि हुनेछ</a:t>
            </a:r>
            <a:endParaRPr lang="en-US" b="1" dirty="0">
              <a:cs typeface="+mj-cs"/>
            </a:endParaRPr>
          </a:p>
          <a:p>
            <a:pPr marL="285750" indent="-285750" fontAlgn="t">
              <a:buFont typeface="Arial" panose="020B0604020202020204" pitchFamily="34" charset="0"/>
              <a:buChar char="•"/>
              <a:defRPr/>
            </a:pPr>
            <a:endParaRPr lang="en-US" b="1" dirty="0">
              <a:cs typeface="+mj-cs"/>
            </a:endParaRPr>
          </a:p>
          <a:p>
            <a:pPr marL="285750" indent="-285750" fontAlgn="t">
              <a:buFont typeface="Arial" panose="020B0604020202020204" pitchFamily="34" charset="0"/>
              <a:buChar char="•"/>
              <a:defRPr/>
            </a:pPr>
            <a:r>
              <a:rPr lang="hi-IN" b="1" dirty="0">
                <a:cs typeface="+mj-cs"/>
              </a:rPr>
              <a:t>दुई (</a:t>
            </a:r>
            <a:r>
              <a:rPr lang="hi-IN" b="1" dirty="0">
                <a:solidFill>
                  <a:srgbClr val="000000"/>
                </a:solidFill>
                <a:latin typeface="Arial" panose="020B0604020202020204" pitchFamily="34" charset="0"/>
              </a:rPr>
              <a:t>२</a:t>
            </a:r>
            <a:r>
              <a:rPr lang="hi-IN" b="1" dirty="0">
                <a:cs typeface="+mj-cs"/>
              </a:rPr>
              <a:t>) बर्ष पछि विस्तार गर्न सकिन्छ, नियोक्ता र कर्मचारी द्वारा पारस्परिक सम्झौताको साथै मलेशियन आप्रवासन वा सम्बन्धित अधिकारीहरूबाट स्वीकृति लिइन्छ।</a:t>
            </a:r>
            <a:endParaRPr lang="en-US" b="1" dirty="0">
              <a:cs typeface="+mj-cs"/>
            </a:endParaRPr>
          </a:p>
          <a:p>
            <a:pPr marL="285750" indent="-285750" fontAlgn="t">
              <a:buFont typeface="Arial" panose="020B0604020202020204" pitchFamily="34" charset="0"/>
              <a:buChar char="•"/>
              <a:defRPr/>
            </a:pPr>
            <a:endParaRPr lang="hi-IN" b="1" dirty="0">
              <a:cs typeface="+mj-cs"/>
            </a:endParaRPr>
          </a:p>
        </p:txBody>
      </p:sp>
    </p:spTree>
  </p:cSld>
  <p:clrMapOvr>
    <a:masterClrMapping/>
  </p:clrMapOvr>
  <p:transition spd="slow">
    <p:pull dir="l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xmlns="" id="{98CF86E6-66CD-582B-3371-4CF991A40FF8}"/>
              </a:ext>
            </a:extLst>
          </p:cNvPr>
          <p:cNvSpPr>
            <a:spLocks noGrp="1" noChangeArrowheads="1"/>
          </p:cNvSpPr>
          <p:nvPr>
            <p:ph type="title" sz="quarter"/>
          </p:nvPr>
        </p:nvSpPr>
        <p:spPr>
          <a:xfrm>
            <a:off x="1828800" y="1549400"/>
            <a:ext cx="8534400" cy="381000"/>
          </a:xfrm>
          <a:solidFill>
            <a:schemeClr val="bg1"/>
          </a:solidFill>
        </p:spPr>
        <p:txBody>
          <a:bodyPr rtlCol="0">
            <a:normAutofit fontScale="90000"/>
          </a:bodyPr>
          <a:lstStyle/>
          <a:p>
            <a:pPr>
              <a:defRPr/>
            </a:pPr>
            <a:r>
              <a:rPr lang="en-US" altLang="en-US" sz="2400" b="1" dirty="0">
                <a:solidFill>
                  <a:schemeClr val="accent5">
                    <a:lumMod val="75000"/>
                  </a:schemeClr>
                </a:solidFill>
                <a:latin typeface="+mn-lt"/>
              </a:rPr>
              <a:t>4)  WORKING HOURS   </a:t>
            </a:r>
            <a:r>
              <a:rPr lang="hi-IN" altLang="en-US" sz="2400" b="1" dirty="0"/>
              <a:t>घण्टा काम गर्दै</a:t>
            </a:r>
            <a:endParaRPr lang="en-MY" altLang="en-US" sz="2400" i="1" dirty="0">
              <a:solidFill>
                <a:srgbClr val="00B050"/>
              </a:solidFill>
              <a:latin typeface="+mn-lt"/>
            </a:endParaRPr>
          </a:p>
        </p:txBody>
      </p:sp>
      <p:sp>
        <p:nvSpPr>
          <p:cNvPr id="34819" name="Rectangle 8">
            <a:extLst>
              <a:ext uri="{FF2B5EF4-FFF2-40B4-BE49-F238E27FC236}">
                <a16:creationId xmlns:a16="http://schemas.microsoft.com/office/drawing/2014/main" xmlns="" id="{171BE013-4D08-5C12-2437-28B2657010DA}"/>
              </a:ext>
            </a:extLst>
          </p:cNvPr>
          <p:cNvSpPr>
            <a:spLocks noChangeArrowheads="1"/>
          </p:cNvSpPr>
          <p:nvPr/>
        </p:nvSpPr>
        <p:spPr bwMode="auto">
          <a:xfrm>
            <a:off x="1828800" y="1930401"/>
            <a:ext cx="8534400" cy="2308225"/>
          </a:xfrm>
          <a:prstGeom prst="rect">
            <a:avLst/>
          </a:prstGeom>
          <a:solidFill>
            <a:schemeClr val="bg1"/>
          </a:solid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US" altLang="en-US" sz="1600">
                <a:solidFill>
                  <a:srgbClr val="893713"/>
                </a:solidFill>
              </a:rPr>
              <a:t>You are entitled to one day of rest in every seven days</a:t>
            </a:r>
          </a:p>
          <a:p>
            <a:pPr eaLnBrk="1" hangingPunct="1">
              <a:lnSpc>
                <a:spcPct val="100000"/>
              </a:lnSpc>
              <a:spcBef>
                <a:spcPct val="0"/>
              </a:spcBef>
            </a:pPr>
            <a:endParaRPr lang="en-US" altLang="en-US" sz="1600">
              <a:solidFill>
                <a:srgbClr val="893713"/>
              </a:solidFill>
            </a:endParaRPr>
          </a:p>
          <a:p>
            <a:pPr eaLnBrk="1" hangingPunct="1">
              <a:lnSpc>
                <a:spcPct val="100000"/>
              </a:lnSpc>
              <a:spcBef>
                <a:spcPct val="0"/>
              </a:spcBef>
            </a:pPr>
            <a:r>
              <a:rPr lang="en-MY" altLang="en-US" sz="1600">
                <a:solidFill>
                  <a:srgbClr val="893713"/>
                </a:solidFill>
              </a:rPr>
              <a:t>Normal Working Hours: Eight (8) hours per day / 48 hours per week</a:t>
            </a:r>
          </a:p>
          <a:p>
            <a:pPr eaLnBrk="1" hangingPunct="1">
              <a:lnSpc>
                <a:spcPct val="100000"/>
              </a:lnSpc>
              <a:spcBef>
                <a:spcPct val="0"/>
              </a:spcBef>
            </a:pPr>
            <a:endParaRPr lang="en-MY" altLang="en-US" sz="1600">
              <a:solidFill>
                <a:srgbClr val="893713"/>
              </a:solidFill>
            </a:endParaRPr>
          </a:p>
          <a:p>
            <a:pPr eaLnBrk="1" hangingPunct="1">
              <a:lnSpc>
                <a:spcPct val="100000"/>
              </a:lnSpc>
              <a:spcBef>
                <a:spcPct val="0"/>
              </a:spcBef>
            </a:pPr>
            <a:r>
              <a:rPr lang="en-MY" altLang="en-US" sz="1600">
                <a:solidFill>
                  <a:srgbClr val="893713"/>
                </a:solidFill>
              </a:rPr>
              <a:t>Working Days: Six (6) days per week.</a:t>
            </a:r>
          </a:p>
          <a:p>
            <a:pPr eaLnBrk="1" hangingPunct="1">
              <a:lnSpc>
                <a:spcPct val="100000"/>
              </a:lnSpc>
              <a:spcBef>
                <a:spcPct val="0"/>
              </a:spcBef>
              <a:buFontTx/>
              <a:buNone/>
            </a:pPr>
            <a:r>
              <a:rPr lang="en-MY" altLang="en-US" sz="1600">
                <a:solidFill>
                  <a:srgbClr val="893713"/>
                </a:solidFill>
              </a:rPr>
              <a:t> </a:t>
            </a:r>
          </a:p>
          <a:p>
            <a:pPr eaLnBrk="1" hangingPunct="1">
              <a:lnSpc>
                <a:spcPct val="100000"/>
              </a:lnSpc>
              <a:spcBef>
                <a:spcPct val="0"/>
              </a:spcBef>
            </a:pPr>
            <a:r>
              <a:rPr lang="en-MY" altLang="en-US" sz="1600">
                <a:solidFill>
                  <a:srgbClr val="893713"/>
                </a:solidFill>
              </a:rPr>
              <a:t>Any additional work done beyond the working hours (“overtime”) - paid in accordance with the rate provided for in the Employment Act 1955</a:t>
            </a:r>
            <a:r>
              <a:rPr lang="en-MY" altLang="en-US" sz="1600">
                <a:solidFill>
                  <a:srgbClr val="002060"/>
                </a:solidFill>
              </a:rPr>
              <a:t>. </a:t>
            </a:r>
          </a:p>
          <a:p>
            <a:pPr eaLnBrk="1" hangingPunct="1">
              <a:lnSpc>
                <a:spcPct val="100000"/>
              </a:lnSpc>
              <a:spcBef>
                <a:spcPct val="0"/>
              </a:spcBef>
            </a:pPr>
            <a:endParaRPr lang="en-MY" altLang="en-US" sz="1600" b="1" i="1">
              <a:solidFill>
                <a:srgbClr val="002060"/>
              </a:solidFill>
              <a:latin typeface="Preeti" pitchFamily="2" charset="0"/>
              <a:cs typeface="Preeti" pitchFamily="2" charset="0"/>
            </a:endParaRPr>
          </a:p>
        </p:txBody>
      </p:sp>
      <p:sp>
        <p:nvSpPr>
          <p:cNvPr id="39940" name="TextBox 1">
            <a:extLst>
              <a:ext uri="{FF2B5EF4-FFF2-40B4-BE49-F238E27FC236}">
                <a16:creationId xmlns:a16="http://schemas.microsoft.com/office/drawing/2014/main" xmlns="" id="{6C5D5E54-A362-8620-CD2B-6C77D1119147}"/>
              </a:ext>
            </a:extLst>
          </p:cNvPr>
          <p:cNvSpPr txBox="1">
            <a:spLocks noChangeArrowheads="1"/>
          </p:cNvSpPr>
          <p:nvPr/>
        </p:nvSpPr>
        <p:spPr bwMode="auto">
          <a:xfrm>
            <a:off x="1828800" y="4092575"/>
            <a:ext cx="8534400" cy="2432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US" altLang="en-US" sz="1900" b="1">
                <a:latin typeface="Zawgyi-One" charset="0"/>
              </a:rPr>
              <a:t>  </a:t>
            </a:r>
            <a:r>
              <a:rPr lang="hi-IN" altLang="en-US" sz="1900" b="1">
                <a:latin typeface="Zawgyi-One" charset="0"/>
              </a:rPr>
              <a:t>तपाइँ प्रत्येक सात दिनमा एक दिन आरामको हकदार हुनुहुन्छ</a:t>
            </a:r>
            <a:r>
              <a:rPr lang="en-US" altLang="en-US" sz="1900" b="1">
                <a:latin typeface="Zawgyi-One" charset="0"/>
              </a:rPr>
              <a:t> </a:t>
            </a:r>
            <a:br>
              <a:rPr lang="en-US" altLang="en-US" sz="1900" b="1">
                <a:latin typeface="Zawgyi-One" charset="0"/>
              </a:rPr>
            </a:br>
            <a:endParaRPr lang="en-US" altLang="en-US" sz="1900" b="1">
              <a:latin typeface="Zawgyi-One" charset="0"/>
            </a:endParaRPr>
          </a:p>
          <a:p>
            <a:pPr eaLnBrk="1" hangingPunct="1">
              <a:lnSpc>
                <a:spcPct val="100000"/>
              </a:lnSpc>
              <a:spcBef>
                <a:spcPct val="0"/>
              </a:spcBef>
            </a:pPr>
            <a:r>
              <a:rPr lang="en-US" altLang="en-US" sz="1900" b="1">
                <a:latin typeface="Zawgyi-One" charset="0"/>
              </a:rPr>
              <a:t>  </a:t>
            </a:r>
            <a:r>
              <a:rPr lang="hi-IN" altLang="en-US" sz="1900" b="1">
                <a:latin typeface="Zawgyi-One" charset="0"/>
              </a:rPr>
              <a:t>सामान्य कार्य घण्टा: आठ (</a:t>
            </a:r>
            <a:r>
              <a:rPr lang="hi-IN" altLang="en-US" sz="1900" b="1"/>
              <a:t>८</a:t>
            </a:r>
            <a:r>
              <a:rPr lang="hi-IN" altLang="en-US" sz="1900" b="1">
                <a:latin typeface="Zawgyi-One" charset="0"/>
              </a:rPr>
              <a:t>) घण्टा प्रति दिन /</a:t>
            </a:r>
            <a:r>
              <a:rPr lang="en-US" altLang="en-US" sz="1900" b="1">
                <a:latin typeface="Zawgyi-One" charset="0"/>
              </a:rPr>
              <a:t> </a:t>
            </a:r>
            <a:r>
              <a:rPr lang="hi-IN" altLang="en-US" sz="1900" b="1"/>
              <a:t>४८</a:t>
            </a:r>
            <a:r>
              <a:rPr lang="en-US" altLang="en-US" sz="1900" b="1">
                <a:latin typeface="Zawgyi-One" charset="0"/>
              </a:rPr>
              <a:t> </a:t>
            </a:r>
            <a:r>
              <a:rPr lang="hi-IN" altLang="en-US" sz="1900" b="1">
                <a:latin typeface="Zawgyi-One" charset="0"/>
              </a:rPr>
              <a:t>प्रति हप्ता घण्टा</a:t>
            </a:r>
            <a:r>
              <a:rPr lang="en-US" altLang="en-US" sz="1900" b="1">
                <a:latin typeface="Zawgyi-One" charset="0"/>
              </a:rPr>
              <a:t/>
            </a:r>
            <a:br>
              <a:rPr lang="en-US" altLang="en-US" sz="1900" b="1">
                <a:latin typeface="Zawgyi-One" charset="0"/>
              </a:rPr>
            </a:br>
            <a:endParaRPr lang="en-US" altLang="en-US" sz="1900" b="1">
              <a:latin typeface="Zawgyi-One" charset="0"/>
            </a:endParaRPr>
          </a:p>
          <a:p>
            <a:pPr eaLnBrk="1" hangingPunct="1">
              <a:lnSpc>
                <a:spcPct val="100000"/>
              </a:lnSpc>
              <a:spcBef>
                <a:spcPct val="0"/>
              </a:spcBef>
            </a:pPr>
            <a:r>
              <a:rPr lang="en-US" altLang="en-US" sz="1900" b="1">
                <a:latin typeface="Zawgyi-One" charset="0"/>
              </a:rPr>
              <a:t>  </a:t>
            </a:r>
            <a:r>
              <a:rPr lang="hi-IN" altLang="en-US" sz="1900" b="1">
                <a:latin typeface="Zawgyi-One" charset="0"/>
              </a:rPr>
              <a:t>कार्य दिन: हप्तामा छ (</a:t>
            </a:r>
            <a:r>
              <a:rPr lang="hi-IN" altLang="en-US" sz="1900" b="1"/>
              <a:t>६</a:t>
            </a:r>
            <a:r>
              <a:rPr lang="hi-IN" altLang="en-US" sz="1900" b="1">
                <a:latin typeface="Zawgyi-One" charset="0"/>
              </a:rPr>
              <a:t>) दिन</a:t>
            </a:r>
            <a:r>
              <a:rPr lang="en-US" altLang="en-US" sz="1900" b="1">
                <a:latin typeface="Zawgyi-One" charset="0"/>
              </a:rPr>
              <a:t/>
            </a:r>
            <a:br>
              <a:rPr lang="en-US" altLang="en-US" sz="1900" b="1">
                <a:latin typeface="Zawgyi-One" charset="0"/>
              </a:rPr>
            </a:br>
            <a:endParaRPr lang="en-US" altLang="en-US" sz="1900" b="1">
              <a:latin typeface="Zawgyi-One" charset="0"/>
            </a:endParaRPr>
          </a:p>
          <a:p>
            <a:pPr eaLnBrk="1" hangingPunct="1">
              <a:lnSpc>
                <a:spcPct val="100000"/>
              </a:lnSpc>
              <a:spcBef>
                <a:spcPct val="0"/>
              </a:spcBef>
            </a:pPr>
            <a:r>
              <a:rPr lang="en-US" altLang="en-US" sz="1900" b="1">
                <a:latin typeface="Zawgyi-One" charset="0"/>
              </a:rPr>
              <a:t>  </a:t>
            </a:r>
            <a:r>
              <a:rPr lang="hi-IN" altLang="en-US" sz="1900" b="1">
                <a:latin typeface="Zawgyi-One" charset="0"/>
              </a:rPr>
              <a:t>काम गर्ने घण्टा ("ओभरटाइम") भन्दा बढि कुनै थप कामहरू - रोजगार ऐन </a:t>
            </a:r>
            <a:r>
              <a:rPr lang="hi-IN" altLang="en-US" sz="1900" b="1"/>
              <a:t>१९५५ </a:t>
            </a:r>
            <a:r>
              <a:rPr lang="hi-IN" altLang="en-US" sz="1900" b="1">
                <a:latin typeface="Zawgyi-One" charset="0"/>
              </a:rPr>
              <a:t>मा</a:t>
            </a:r>
            <a:r>
              <a:rPr lang="en-US" altLang="en-US" sz="1900" b="1">
                <a:latin typeface="Zawgyi-One" charset="0"/>
              </a:rPr>
              <a:t> </a:t>
            </a:r>
            <a:r>
              <a:rPr lang="hi-IN" altLang="en-US" sz="1900" b="1">
                <a:latin typeface="Zawgyi-One" charset="0"/>
              </a:rPr>
              <a:t>प्रदान गरिएको दर अनुसार भुक्तान गरियो।</a:t>
            </a:r>
            <a:r>
              <a:rPr lang="my-MM" altLang="en-US" sz="1900" b="1">
                <a:solidFill>
                  <a:schemeClr val="bg2"/>
                </a:solidFill>
                <a:latin typeface="Zawgyi-One" charset="0"/>
                <a:ea typeface="Myanmar Text" panose="020B0502040204020203" pitchFamily="34" charset="0"/>
                <a:cs typeface="Myanmar Text" panose="020B0502040204020203" pitchFamily="34" charset="0"/>
              </a:rPr>
              <a:t>္</a:t>
            </a:r>
            <a:r>
              <a:rPr lang="my-MM" altLang="en-US" sz="1900" b="1">
                <a:solidFill>
                  <a:schemeClr val="bg2"/>
                </a:solidFill>
                <a:latin typeface="Zawgyi-One" charset="0"/>
                <a:cs typeface="Zawgyi-One" charset="0"/>
              </a:rPr>
              <a:t>သည္။</a:t>
            </a:r>
          </a:p>
        </p:txBody>
      </p:sp>
      <p:sp>
        <p:nvSpPr>
          <p:cNvPr id="7" name="Title 1">
            <a:extLst>
              <a:ext uri="{FF2B5EF4-FFF2-40B4-BE49-F238E27FC236}">
                <a16:creationId xmlns:a16="http://schemas.microsoft.com/office/drawing/2014/main" xmlns="" id="{31023307-049E-8E78-2D69-07B733DA0D98}"/>
              </a:ext>
            </a:extLst>
          </p:cNvPr>
          <p:cNvSpPr txBox="1">
            <a:spLocks/>
          </p:cNvSpPr>
          <p:nvPr/>
        </p:nvSpPr>
        <p:spPr bwMode="auto">
          <a:xfrm>
            <a:off x="1677989" y="709614"/>
            <a:ext cx="8836025" cy="611187"/>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xmlns="" id="{8366993F-8CA3-13CB-547D-B68129E75C2C}"/>
              </a:ext>
            </a:extLst>
          </p:cNvPr>
          <p:cNvSpPr txBox="1">
            <a:spLocks noChangeArrowheads="1"/>
          </p:cNvSpPr>
          <p:nvPr/>
        </p:nvSpPr>
        <p:spPr bwMode="auto">
          <a:xfrm>
            <a:off x="1677989" y="1981201"/>
            <a:ext cx="8836025" cy="485775"/>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chemeClr val="accent5">
                    <a:lumMod val="75000"/>
                  </a:schemeClr>
                </a:solidFill>
                <a:latin typeface="+mn-lt"/>
              </a:rPr>
              <a:t>5)  WAGES AND BENEFITS   </a:t>
            </a:r>
            <a:r>
              <a:rPr lang="hi-IN" altLang="en-US" sz="2000" b="1" dirty="0">
                <a:latin typeface="Zawgyi-One" panose="020B0604030504040204" pitchFamily="34" charset="0"/>
                <a:cs typeface="+mj-cs"/>
              </a:rPr>
              <a:t>ब्यागहरू र लाभहरू</a:t>
            </a:r>
            <a:endParaRPr lang="en-US" altLang="en-US" sz="2000" b="1" dirty="0">
              <a:latin typeface="Zawgyi-One" panose="020B0604030504040204" pitchFamily="34" charset="0"/>
              <a:cs typeface="+mj-cs"/>
            </a:endParaRPr>
          </a:p>
        </p:txBody>
      </p:sp>
      <p:sp>
        <p:nvSpPr>
          <p:cNvPr id="35843" name="Rectangle 6">
            <a:extLst>
              <a:ext uri="{FF2B5EF4-FFF2-40B4-BE49-F238E27FC236}">
                <a16:creationId xmlns:a16="http://schemas.microsoft.com/office/drawing/2014/main" xmlns="" id="{9FA8B08A-DBA6-5549-3305-A8091C1BAA6E}"/>
              </a:ext>
            </a:extLst>
          </p:cNvPr>
          <p:cNvSpPr>
            <a:spLocks noChangeArrowheads="1"/>
          </p:cNvSpPr>
          <p:nvPr/>
        </p:nvSpPr>
        <p:spPr bwMode="auto">
          <a:xfrm>
            <a:off x="1677989" y="2455863"/>
            <a:ext cx="8836025" cy="3016250"/>
          </a:xfrm>
          <a:prstGeom prst="rect">
            <a:avLst/>
          </a:prstGeom>
          <a:solidFill>
            <a:schemeClr val="bg1"/>
          </a:solidFill>
          <a:ln>
            <a:noFill/>
          </a:ln>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GB" altLang="en-US" sz="1600" dirty="0">
                <a:solidFill>
                  <a:schemeClr val="accent5">
                    <a:lumMod val="75000"/>
                  </a:schemeClr>
                </a:solidFill>
                <a:latin typeface="+mn-lt"/>
              </a:rPr>
              <a:t>You have a written contract that you can understand that includes your wages, overtime rates and explains in which circumstances pay can be deducted.</a:t>
            </a:r>
          </a:p>
          <a:p>
            <a:pPr marL="0" indent="0">
              <a:defRPr/>
            </a:pPr>
            <a:endParaRPr lang="en-GB" altLang="en-US" sz="1600" dirty="0">
              <a:solidFill>
                <a:schemeClr val="accent5">
                  <a:lumMod val="75000"/>
                </a:schemeClr>
              </a:solidFill>
              <a:latin typeface="+mn-lt"/>
            </a:endParaRPr>
          </a:p>
          <a:p>
            <a:pPr>
              <a:buFont typeface="Arial" panose="020B0604020202020204" pitchFamily="34" charset="0"/>
              <a:buChar char="•"/>
              <a:defRPr/>
            </a:pPr>
            <a:r>
              <a:rPr lang="en-GB" altLang="en-US" sz="1600" dirty="0">
                <a:solidFill>
                  <a:schemeClr val="accent5">
                    <a:lumMod val="75000"/>
                  </a:schemeClr>
                </a:solidFill>
                <a:latin typeface="+mn-lt"/>
              </a:rPr>
              <a:t>Your Basic Salary should be RM 1,500 as per Minimum Wages. </a:t>
            </a:r>
          </a:p>
          <a:p>
            <a:pPr marL="0" indent="0">
              <a:defRPr/>
            </a:pPr>
            <a:endParaRPr lang="en-GB" altLang="en-US" dirty="0">
              <a:latin typeface="Times New Roman" panose="02020603050405020304" pitchFamily="18" charset="0"/>
              <a:cs typeface="+mj-cs"/>
            </a:endParaRPr>
          </a:p>
          <a:p>
            <a:pPr marL="342900" indent="-342900" fontAlgn="t">
              <a:buFont typeface="Arial" panose="020B0604020202020204" pitchFamily="34" charset="0"/>
              <a:buChar char="•"/>
              <a:defRPr/>
            </a:pPr>
            <a:r>
              <a:rPr lang="hi-IN" b="1" dirty="0">
                <a:cs typeface="+mj-cs"/>
              </a:rPr>
              <a:t>तपाईंसँग लिखित सम्झौता छ जुन तपाईं बुझ्न सक्नुहुनेछ जुन तपाईंको मजदूरी, ओभरटाइम दरहरू समावेश गर्दछ र वर्णन गर्दछ जुन परिस्थितिमा भुक्तानी कटौती गर्न सकिन्छ।</a:t>
            </a:r>
            <a:r>
              <a:rPr lang="en-US" altLang="en-US" b="1" dirty="0">
                <a:latin typeface="Times New Roman" panose="02020603050405020304" pitchFamily="18" charset="0"/>
              </a:rPr>
              <a:t> </a:t>
            </a:r>
          </a:p>
          <a:p>
            <a:pPr marL="342900" indent="-342900" fontAlgn="t">
              <a:buFont typeface="Arial" panose="020B0604020202020204" pitchFamily="34" charset="0"/>
              <a:buChar char="•"/>
              <a:defRPr/>
            </a:pPr>
            <a:endParaRPr lang="en-US" altLang="en-US" b="1" dirty="0">
              <a:latin typeface="Times New Roman" panose="02020603050405020304" pitchFamily="18" charset="0"/>
            </a:endParaRPr>
          </a:p>
          <a:p>
            <a:pPr marL="342900" indent="-342900" fontAlgn="t">
              <a:buFont typeface="Arial" panose="020B0604020202020204" pitchFamily="34" charset="0"/>
              <a:buChar char="•"/>
              <a:defRPr/>
            </a:pPr>
            <a:r>
              <a:rPr lang="hi-IN" altLang="en-US" b="1" dirty="0">
                <a:latin typeface="Times New Roman" panose="02020603050405020304" pitchFamily="18" charset="0"/>
              </a:rPr>
              <a:t>तपाईको आधारभूत तलब न्यूनतम पारिश्रमिक अनुसार </a:t>
            </a:r>
            <a:r>
              <a:rPr lang="en-US" altLang="en-US" b="1" dirty="0">
                <a:latin typeface="Times New Roman" panose="02020603050405020304" pitchFamily="18" charset="0"/>
              </a:rPr>
              <a:t>RM1500 </a:t>
            </a:r>
            <a:r>
              <a:rPr lang="hi-IN" altLang="en-US" b="1" dirty="0">
                <a:latin typeface="Times New Roman" panose="02020603050405020304" pitchFamily="18" charset="0"/>
              </a:rPr>
              <a:t>हुनुपर्छ।</a:t>
            </a:r>
            <a:endParaRPr lang="en-US" altLang="en-US" b="1" dirty="0">
              <a:latin typeface="Times New Roman" panose="02020603050405020304" pitchFamily="18" charset="0"/>
            </a:endParaRPr>
          </a:p>
          <a:p>
            <a:pPr marL="0" indent="0" fontAlgn="t">
              <a:defRPr/>
            </a:pPr>
            <a:endParaRPr lang="en-US" altLang="en-US" b="1" dirty="0">
              <a:latin typeface="Times New Roman" panose="02020603050405020304" pitchFamily="18" charset="0"/>
            </a:endParaRPr>
          </a:p>
        </p:txBody>
      </p:sp>
      <p:sp>
        <p:nvSpPr>
          <p:cNvPr id="9" name="Title 1">
            <a:extLst>
              <a:ext uri="{FF2B5EF4-FFF2-40B4-BE49-F238E27FC236}">
                <a16:creationId xmlns:a16="http://schemas.microsoft.com/office/drawing/2014/main" xmlns="" id="{E0FEB60A-2936-9CEB-8336-548BB1349986}"/>
              </a:ext>
            </a:extLst>
          </p:cNvPr>
          <p:cNvSpPr txBox="1">
            <a:spLocks/>
          </p:cNvSpPr>
          <p:nvPr/>
        </p:nvSpPr>
        <p:spPr bwMode="auto">
          <a:xfrm>
            <a:off x="1677989" y="1055689"/>
            <a:ext cx="8836025" cy="611187"/>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xmlns="" id="{51F79902-B7CC-28E3-E60B-A5519F2B5AF6}"/>
              </a:ext>
            </a:extLst>
          </p:cNvPr>
          <p:cNvSpPr txBox="1">
            <a:spLocks noChangeArrowheads="1"/>
          </p:cNvSpPr>
          <p:nvPr/>
        </p:nvSpPr>
        <p:spPr bwMode="auto">
          <a:xfrm>
            <a:off x="1677989" y="1395414"/>
            <a:ext cx="8836025" cy="485775"/>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chemeClr val="accent5">
                    <a:lumMod val="75000"/>
                  </a:schemeClr>
                </a:solidFill>
                <a:latin typeface="+mn-lt"/>
              </a:rPr>
              <a:t>6)  Calculation of Overtime </a:t>
            </a:r>
            <a:r>
              <a:rPr lang="ne-NP" sz="2000" b="1" dirty="0"/>
              <a:t>ओभरटाइम गणना। </a:t>
            </a:r>
            <a:endParaRPr lang="en-US" altLang="en-US" sz="2000" b="1" dirty="0">
              <a:latin typeface="Zawgyi-One" panose="020B0604030504040204" pitchFamily="34" charset="0"/>
              <a:cs typeface="+mj-cs"/>
            </a:endParaRPr>
          </a:p>
        </p:txBody>
      </p:sp>
      <p:sp>
        <p:nvSpPr>
          <p:cNvPr id="9" name="Title 1">
            <a:extLst>
              <a:ext uri="{FF2B5EF4-FFF2-40B4-BE49-F238E27FC236}">
                <a16:creationId xmlns:a16="http://schemas.microsoft.com/office/drawing/2014/main" xmlns="" id="{29AF9F1A-DD59-4FEF-4529-06843654ABCD}"/>
              </a:ext>
            </a:extLst>
          </p:cNvPr>
          <p:cNvSpPr txBox="1">
            <a:spLocks/>
          </p:cNvSpPr>
          <p:nvPr/>
        </p:nvSpPr>
        <p:spPr bwMode="auto">
          <a:xfrm>
            <a:off x="1677989" y="498475"/>
            <a:ext cx="8836025"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
        <p:nvSpPr>
          <p:cNvPr id="5" name="TextBox 4">
            <a:extLst>
              <a:ext uri="{FF2B5EF4-FFF2-40B4-BE49-F238E27FC236}">
                <a16:creationId xmlns:a16="http://schemas.microsoft.com/office/drawing/2014/main" xmlns="" id="{186354CE-661F-6087-0596-021DFC02BF91}"/>
              </a:ext>
            </a:extLst>
          </p:cNvPr>
          <p:cNvSpPr txBox="1"/>
          <p:nvPr/>
        </p:nvSpPr>
        <p:spPr>
          <a:xfrm>
            <a:off x="1917700" y="4876801"/>
            <a:ext cx="3849688" cy="1719263"/>
          </a:xfrm>
          <a:prstGeom prst="rect">
            <a:avLst/>
          </a:prstGeom>
          <a:solidFill>
            <a:schemeClr val="accent4">
              <a:lumMod val="40000"/>
              <a:lumOff val="60000"/>
            </a:schemeClr>
          </a:solidFill>
          <a:ln>
            <a:noFill/>
          </a:ln>
        </p:spPr>
        <p:style>
          <a:lnRef idx="2">
            <a:schemeClr val="dk1"/>
          </a:lnRef>
          <a:fillRef idx="1">
            <a:schemeClr val="lt1"/>
          </a:fillRef>
          <a:effectRef idx="0">
            <a:schemeClr val="dk1"/>
          </a:effectRef>
          <a:fontRef idx="minor">
            <a:schemeClr val="dk1"/>
          </a:fontRef>
        </p:style>
        <p:txBody>
          <a:bodyPr>
            <a:spAutoFit/>
          </a:bodyPr>
          <a:lstStyle/>
          <a:p>
            <a:pPr algn="ctr">
              <a:lnSpc>
                <a:spcPct val="150000"/>
              </a:lnSpc>
              <a:defRPr/>
            </a:pPr>
            <a:r>
              <a:rPr lang="en-US" b="1" dirty="0">
                <a:solidFill>
                  <a:schemeClr val="tx1"/>
                </a:solidFill>
              </a:rPr>
              <a:t> Daily </a:t>
            </a:r>
            <a:r>
              <a:rPr lang="en-US" b="1" dirty="0">
                <a:solidFill>
                  <a:srgbClr val="FF0000"/>
                </a:solidFill>
              </a:rPr>
              <a:t>Ordinary Rate of Pay (ORP) </a:t>
            </a:r>
            <a:r>
              <a:rPr lang="en-US" b="1" dirty="0">
                <a:solidFill>
                  <a:schemeClr val="tx1"/>
                </a:solidFill>
              </a:rPr>
              <a:t>= Basic + Allowance ÷ 26</a:t>
            </a:r>
            <a:endParaRPr lang="en-US" sz="1050" b="1" dirty="0">
              <a:solidFill>
                <a:schemeClr val="tx1"/>
              </a:solidFill>
            </a:endParaRPr>
          </a:p>
          <a:p>
            <a:pPr algn="ctr">
              <a:lnSpc>
                <a:spcPct val="150000"/>
              </a:lnSpc>
              <a:defRPr/>
            </a:pPr>
            <a:r>
              <a:rPr lang="ne-NP" b="1" dirty="0">
                <a:solidFill>
                  <a:schemeClr val="tx1"/>
                </a:solidFill>
              </a:rPr>
              <a:t>दैनिक साधारण तलब दर (</a:t>
            </a:r>
            <a:r>
              <a:rPr lang="en-US" b="1" dirty="0">
                <a:solidFill>
                  <a:schemeClr val="tx1"/>
                </a:solidFill>
              </a:rPr>
              <a:t>ORP) = </a:t>
            </a:r>
            <a:r>
              <a:rPr lang="ne-NP" b="1" dirty="0">
                <a:solidFill>
                  <a:schemeClr val="tx1"/>
                </a:solidFill>
              </a:rPr>
              <a:t>आधारभूत + भत्ता ÷ 26</a:t>
            </a:r>
            <a:endParaRPr lang="en-US" sz="1600" b="1" dirty="0">
              <a:solidFill>
                <a:schemeClr val="tx1"/>
              </a:solidFill>
            </a:endParaRPr>
          </a:p>
        </p:txBody>
      </p:sp>
      <p:sp>
        <p:nvSpPr>
          <p:cNvPr id="6" name="TextBox 5">
            <a:extLst>
              <a:ext uri="{FF2B5EF4-FFF2-40B4-BE49-F238E27FC236}">
                <a16:creationId xmlns:a16="http://schemas.microsoft.com/office/drawing/2014/main" xmlns="" id="{08657210-97B4-D2BA-8BE2-D32482F5F569}"/>
              </a:ext>
            </a:extLst>
          </p:cNvPr>
          <p:cNvSpPr txBox="1"/>
          <p:nvPr/>
        </p:nvSpPr>
        <p:spPr>
          <a:xfrm>
            <a:off x="6424614" y="4876801"/>
            <a:ext cx="3197225" cy="1719263"/>
          </a:xfrm>
          <a:prstGeom prst="rect">
            <a:avLst/>
          </a:prstGeom>
          <a:solidFill>
            <a:schemeClr val="accent4">
              <a:lumMod val="40000"/>
              <a:lumOff val="60000"/>
            </a:schemeClr>
          </a:solidFill>
          <a:ln>
            <a:noFill/>
          </a:ln>
        </p:spPr>
        <p:style>
          <a:lnRef idx="2">
            <a:schemeClr val="dk1"/>
          </a:lnRef>
          <a:fillRef idx="1">
            <a:schemeClr val="lt1"/>
          </a:fillRef>
          <a:effectRef idx="0">
            <a:schemeClr val="dk1"/>
          </a:effectRef>
          <a:fontRef idx="minor">
            <a:schemeClr val="dk1"/>
          </a:fontRef>
        </p:style>
        <p:txBody>
          <a:bodyPr>
            <a:spAutoFit/>
          </a:bodyPr>
          <a:lstStyle/>
          <a:p>
            <a:pPr algn="ctr">
              <a:lnSpc>
                <a:spcPct val="150000"/>
              </a:lnSpc>
              <a:defRPr/>
            </a:pPr>
            <a:r>
              <a:rPr lang="en-US" b="1" dirty="0">
                <a:solidFill>
                  <a:schemeClr val="tx1"/>
                </a:solidFill>
              </a:rPr>
              <a:t> Hourly Ordinary Rate of Pay (ORP) = Daily ORP ÷ 8</a:t>
            </a:r>
          </a:p>
          <a:p>
            <a:pPr algn="ctr">
              <a:lnSpc>
                <a:spcPct val="150000"/>
              </a:lnSpc>
              <a:defRPr/>
            </a:pPr>
            <a:r>
              <a:rPr lang="ne-NP" b="1" dirty="0">
                <a:solidFill>
                  <a:schemeClr val="tx1"/>
                </a:solidFill>
              </a:rPr>
              <a:t>प्रति घण्टा सामान्य तलब दर (</a:t>
            </a:r>
            <a:r>
              <a:rPr lang="en-US" b="1" dirty="0">
                <a:solidFill>
                  <a:schemeClr val="tx1"/>
                </a:solidFill>
              </a:rPr>
              <a:t>ORP) = </a:t>
            </a:r>
            <a:r>
              <a:rPr lang="ne-NP" b="1" dirty="0">
                <a:solidFill>
                  <a:schemeClr val="tx1"/>
                </a:solidFill>
              </a:rPr>
              <a:t>दैनिक </a:t>
            </a:r>
            <a:r>
              <a:rPr lang="en-US" b="1" dirty="0">
                <a:solidFill>
                  <a:schemeClr val="tx1"/>
                </a:solidFill>
              </a:rPr>
              <a:t>ORP ÷ 8</a:t>
            </a:r>
          </a:p>
        </p:txBody>
      </p:sp>
      <p:sp>
        <p:nvSpPr>
          <p:cNvPr id="7" name="TextBox 6">
            <a:extLst>
              <a:ext uri="{FF2B5EF4-FFF2-40B4-BE49-F238E27FC236}">
                <a16:creationId xmlns:a16="http://schemas.microsoft.com/office/drawing/2014/main" xmlns="" id="{B627912C-7EFD-0B6F-C7BC-D8EE82C87A15}"/>
              </a:ext>
            </a:extLst>
          </p:cNvPr>
          <p:cNvSpPr txBox="1"/>
          <p:nvPr/>
        </p:nvSpPr>
        <p:spPr>
          <a:xfrm>
            <a:off x="1681164" y="1881188"/>
            <a:ext cx="8836025" cy="2800350"/>
          </a:xfrm>
          <a:prstGeom prst="rect">
            <a:avLst/>
          </a:prstGeom>
          <a:solidFill>
            <a:schemeClr val="accent2">
              <a:lumMod val="60000"/>
              <a:lumOff val="40000"/>
            </a:schemeClr>
          </a:solidFill>
        </p:spPr>
        <p:txBody>
          <a:bodyPr>
            <a:spAutoFit/>
          </a:bodyPr>
          <a:lstStyle/>
          <a:p>
            <a:pPr marL="285750" indent="-285750">
              <a:buFont typeface="Arial" panose="020B0604020202020204" pitchFamily="34" charset="0"/>
              <a:buChar char="•"/>
              <a:defRPr/>
            </a:pPr>
            <a:r>
              <a:rPr lang="en-US" sz="1600" b="1" dirty="0">
                <a:solidFill>
                  <a:srgbClr val="C00000"/>
                </a:solidFill>
              </a:rPr>
              <a:t>Under Employment Act Malaysia 1955, </a:t>
            </a:r>
            <a:r>
              <a:rPr lang="en-MY" sz="1600" b="1" dirty="0">
                <a:solidFill>
                  <a:srgbClr val="C00000"/>
                </a:solidFill>
              </a:rPr>
              <a:t>Ordinary Rate of Pay (ORP) is the rate to calculate the payment for your overtime work excess from the official working hour. (After 8 hrs).</a:t>
            </a:r>
          </a:p>
          <a:p>
            <a:pPr marL="285750" indent="-285750">
              <a:buFont typeface="Arial" panose="020B0604020202020204" pitchFamily="34" charset="0"/>
              <a:buChar char="•"/>
              <a:defRPr/>
            </a:pPr>
            <a:endParaRPr lang="en-MY" sz="1600" b="1" dirty="0">
              <a:solidFill>
                <a:srgbClr val="C00000"/>
              </a:solidFill>
            </a:endParaRPr>
          </a:p>
          <a:p>
            <a:pPr marL="285750" indent="-285750">
              <a:buFont typeface="Arial" panose="020B0604020202020204" pitchFamily="34" charset="0"/>
              <a:buChar char="•"/>
              <a:defRPr/>
            </a:pPr>
            <a:r>
              <a:rPr lang="en-MY" sz="1600" b="1" dirty="0">
                <a:solidFill>
                  <a:srgbClr val="C00000"/>
                </a:solidFill>
              </a:rPr>
              <a:t>Overtime is plan to perform before work and it </a:t>
            </a:r>
            <a:r>
              <a:rPr lang="en-MY" sz="1600" b="1" u="sng" dirty="0">
                <a:solidFill>
                  <a:srgbClr val="C00000"/>
                </a:solidFill>
              </a:rPr>
              <a:t>is not compulsory</a:t>
            </a:r>
            <a:r>
              <a:rPr lang="en-MY" sz="1600" b="1" dirty="0">
                <a:solidFill>
                  <a:srgbClr val="C00000"/>
                </a:solidFill>
              </a:rPr>
              <a:t>. Worker to sign on the “Overtime Form” to agreed on performing overtime voluntary.</a:t>
            </a:r>
            <a:r>
              <a:rPr lang="en-MY" sz="1600" dirty="0"/>
              <a:t/>
            </a:r>
            <a:br>
              <a:rPr lang="en-MY" sz="1600" dirty="0"/>
            </a:br>
            <a:endParaRPr lang="en-MY" sz="1600" b="1" dirty="0"/>
          </a:p>
          <a:p>
            <a:pPr marL="285750" indent="-285750">
              <a:buFont typeface="Arial" panose="020B0604020202020204" pitchFamily="34" charset="0"/>
              <a:buChar char="•"/>
              <a:defRPr/>
            </a:pPr>
            <a:r>
              <a:rPr lang="ne-NP" sz="1600" b="1" dirty="0"/>
              <a:t>रोजगार ऐन मलेसिया 1955 अन्तर्गत, भुक्तानीको सामान्य दर (</a:t>
            </a:r>
            <a:r>
              <a:rPr lang="en-MY" sz="1600" b="1" dirty="0"/>
              <a:t>ORP) </a:t>
            </a:r>
            <a:r>
              <a:rPr lang="ne-NP" sz="1600" b="1" dirty="0"/>
              <a:t>भनेको आधिकारिक कामको घण्टाबाट तपाईंको ओभरटाइम कामको लागि भुक्तानी गणना गर्ने दर हो। (८ घण्टा पछि)।</a:t>
            </a:r>
            <a:endParaRPr lang="en-US" sz="1600" b="1" dirty="0"/>
          </a:p>
          <a:p>
            <a:pPr marL="285750" indent="-285750">
              <a:buFont typeface="Arial" panose="020B0604020202020204" pitchFamily="34" charset="0"/>
              <a:buChar char="•"/>
              <a:defRPr/>
            </a:pPr>
            <a:endParaRPr lang="en-US" sz="1600" b="1" dirty="0"/>
          </a:p>
          <a:p>
            <a:pPr marL="285750" indent="-285750">
              <a:buFont typeface="Arial" panose="020B0604020202020204" pitchFamily="34" charset="0"/>
              <a:buChar char="•"/>
              <a:defRPr/>
            </a:pPr>
            <a:r>
              <a:rPr lang="ne-NP" sz="1600" b="1" dirty="0"/>
              <a:t>ओभरटाइम काम अघि योजना गर्नुपर्छ, र यो अनिवार्य छैन।</a:t>
            </a:r>
            <a:r>
              <a:rPr lang="en-US" sz="1600" b="1" dirty="0"/>
              <a:t> </a:t>
            </a:r>
            <a:r>
              <a:rPr lang="ne-NP" sz="1600" b="1" dirty="0"/>
              <a:t>यदि तपाईं स्वेच्छाले ओभरटाइम गर्न चाहनुहुन्छ भने मात्र "ओभरटाइम फारम" मा हस्ताक्षर गर्नुहोस्।</a:t>
            </a:r>
            <a:endParaRPr lang="en-US" sz="1600" b="1" dirty="0"/>
          </a:p>
        </p:txBody>
      </p:sp>
    </p:spTree>
  </p:cSld>
  <p:clrMapOvr>
    <a:masterClrMapping/>
  </p:clrMapOvr>
  <p:transition spd="slow">
    <p:pull dir="l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BF31-1CD7-74C3-52CA-1C979ACE43C7}"/>
              </a:ext>
            </a:extLst>
          </p:cNvPr>
          <p:cNvSpPr>
            <a:spLocks noGrp="1"/>
          </p:cNvSpPr>
          <p:nvPr>
            <p:ph type="title"/>
          </p:nvPr>
        </p:nvSpPr>
        <p:spPr>
          <a:xfrm>
            <a:off x="1752601" y="304800"/>
            <a:ext cx="8670925" cy="1041400"/>
          </a:xfrm>
          <a:solidFill>
            <a:schemeClr val="bg1"/>
          </a:solidFill>
        </p:spPr>
        <p:txBody>
          <a:bodyPr rtlCol="0">
            <a:normAutofit fontScale="90000"/>
          </a:bodyPr>
          <a:lstStyle/>
          <a:p>
            <a:pPr algn="ctr">
              <a:lnSpc>
                <a:spcPct val="100000"/>
              </a:lnSpc>
              <a:defRPr/>
            </a:pPr>
            <a:r>
              <a:rPr lang="en-US" sz="2400" b="1" dirty="0">
                <a:solidFill>
                  <a:srgbClr val="C00000"/>
                </a:solidFill>
                <a:latin typeface="+mn-lt"/>
              </a:rPr>
              <a:t>          Ordinary Rate Pay (ORP) for OT Calculation – Normal OT (1.5)</a:t>
            </a:r>
            <a:r>
              <a:rPr lang="en-US" sz="750" b="1" dirty="0">
                <a:solidFill>
                  <a:srgbClr val="C00000"/>
                </a:solidFill>
                <a:latin typeface="+mn-lt"/>
              </a:rPr>
              <a:t/>
            </a:r>
            <a:br>
              <a:rPr lang="en-US" sz="750" b="1" dirty="0">
                <a:solidFill>
                  <a:srgbClr val="C00000"/>
                </a:solidFill>
                <a:latin typeface="+mn-lt"/>
              </a:rPr>
            </a:br>
            <a:r>
              <a:rPr lang="en-US" sz="750" b="1" dirty="0">
                <a:solidFill>
                  <a:srgbClr val="C00000"/>
                </a:solidFill>
                <a:latin typeface="+mn-lt"/>
              </a:rPr>
              <a:t/>
            </a:r>
            <a:br>
              <a:rPr lang="en-US" sz="750" b="1" dirty="0">
                <a:solidFill>
                  <a:srgbClr val="C00000"/>
                </a:solidFill>
                <a:latin typeface="+mn-lt"/>
              </a:rPr>
            </a:br>
            <a:r>
              <a:rPr lang="ne-NP" sz="3600" b="1" dirty="0">
                <a:latin typeface="+mn-lt"/>
              </a:rPr>
              <a:t>सामान्य दिन ओभरटाइम</a:t>
            </a:r>
            <a:r>
              <a:rPr lang="en-MY" sz="3600" b="1" dirty="0">
                <a:latin typeface="+mn-lt"/>
              </a:rPr>
              <a:t> (1.5)  </a:t>
            </a:r>
            <a:endParaRPr lang="en-US" b="1" i="1" dirty="0">
              <a:solidFill>
                <a:srgbClr val="FF0000"/>
              </a:solidFill>
              <a:latin typeface="+mn-lt"/>
            </a:endParaRPr>
          </a:p>
        </p:txBody>
      </p:sp>
      <p:pic>
        <p:nvPicPr>
          <p:cNvPr id="1026" name="Picture 2" descr="Salary Calculation Svg Png Icon Free Download (#383083) - OnlineWebFonts.COM">
            <a:extLst>
              <a:ext uri="{FF2B5EF4-FFF2-40B4-BE49-F238E27FC236}">
                <a16:creationId xmlns:a16="http://schemas.microsoft.com/office/drawing/2014/main" xmlns="" id="{DF535980-BEDE-95B6-9786-040EBC910075}"/>
              </a:ext>
            </a:extLst>
          </p:cNvPr>
          <p:cNvPicPr>
            <a:picLocks noChangeAspect="1" noChangeArrowheads="1"/>
          </p:cNvPicPr>
          <p:nvPr/>
        </p:nvPicPr>
        <p:blipFill>
          <a:blip r:embed="rId2">
            <a:duotone>
              <a:schemeClr val="accent5">
                <a:shade val="45000"/>
                <a:satMod val="135000"/>
              </a:schemeClr>
              <a:prstClr val="white"/>
            </a:duotone>
          </a:blip>
          <a:srcRect/>
          <a:stretch>
            <a:fillRect/>
          </a:stretch>
        </p:blipFill>
        <p:spPr bwMode="auto">
          <a:xfrm>
            <a:off x="1767907" y="275470"/>
            <a:ext cx="869943" cy="917742"/>
          </a:xfrm>
          <a:prstGeom prst="rect">
            <a:avLst/>
          </a:prstGeom>
          <a:noFill/>
        </p:spPr>
      </p:pic>
      <p:sp>
        <p:nvSpPr>
          <p:cNvPr id="43012" name="TextBox 22">
            <a:extLst>
              <a:ext uri="{FF2B5EF4-FFF2-40B4-BE49-F238E27FC236}">
                <a16:creationId xmlns:a16="http://schemas.microsoft.com/office/drawing/2014/main" xmlns="" id="{D7ABC634-B1A3-5BE7-A3F0-A237FAC56444}"/>
              </a:ext>
            </a:extLst>
          </p:cNvPr>
          <p:cNvSpPr txBox="1">
            <a:spLocks noChangeArrowheads="1"/>
          </p:cNvSpPr>
          <p:nvPr/>
        </p:nvSpPr>
        <p:spPr bwMode="auto">
          <a:xfrm>
            <a:off x="1752600" y="4037154"/>
            <a:ext cx="843832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b="1">
                <a:solidFill>
                  <a:srgbClr val="C00000"/>
                </a:solidFill>
              </a:rPr>
              <a:t>Calculation </a:t>
            </a:r>
            <a:r>
              <a:rPr lang="en-US" altLang="en-US" sz="2000" b="1"/>
              <a:t>  </a:t>
            </a:r>
            <a:r>
              <a:rPr lang="ne-NP" altLang="en-US" sz="2000" b="1"/>
              <a:t>गणना</a:t>
            </a:r>
            <a:r>
              <a:rPr lang="en-US" altLang="en-US" sz="2000" b="1"/>
              <a:t>   : </a:t>
            </a:r>
            <a:endParaRPr lang="en-MY" altLang="en-US" sz="2000" b="1"/>
          </a:p>
        </p:txBody>
      </p:sp>
      <p:sp>
        <p:nvSpPr>
          <p:cNvPr id="43013" name="TextBox 9">
            <a:extLst>
              <a:ext uri="{FF2B5EF4-FFF2-40B4-BE49-F238E27FC236}">
                <a16:creationId xmlns:a16="http://schemas.microsoft.com/office/drawing/2014/main" xmlns="" id="{78618597-222F-D084-535E-6234F7868386}"/>
              </a:ext>
            </a:extLst>
          </p:cNvPr>
          <p:cNvSpPr txBox="1">
            <a:spLocks noChangeArrowheads="1"/>
          </p:cNvSpPr>
          <p:nvPr/>
        </p:nvSpPr>
        <p:spPr bwMode="auto">
          <a:xfrm>
            <a:off x="1752600" y="4574282"/>
            <a:ext cx="4171122" cy="1169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t>Day &amp; Night Shift Daily ORP = RM 1500 ÷ 26 </a:t>
            </a:r>
          </a:p>
          <a:p>
            <a:pPr eaLnBrk="1" hangingPunct="1"/>
            <a:r>
              <a:rPr lang="en-US" altLang="en-US" sz="1400" b="1" dirty="0"/>
              <a:t>                                                    = RM 57.69 /Day </a:t>
            </a:r>
          </a:p>
          <a:p>
            <a:pPr eaLnBrk="1" hangingPunct="1"/>
            <a:r>
              <a:rPr lang="en-US" altLang="en-US" sz="1400" b="1" dirty="0"/>
              <a:t/>
            </a:r>
            <a:br>
              <a:rPr lang="en-US" altLang="en-US" sz="1400" b="1" dirty="0"/>
            </a:br>
            <a:r>
              <a:rPr lang="en-US" altLang="en-US" sz="1400" b="1" dirty="0"/>
              <a:t>Day &amp; Night Shift Hourly ORP = RM 57.69 /Day ÷ 8 </a:t>
            </a:r>
          </a:p>
          <a:p>
            <a:pPr eaLnBrk="1" hangingPunct="1"/>
            <a:r>
              <a:rPr lang="en-US" altLang="en-US" sz="1400" b="1" dirty="0"/>
              <a:t>                                                       = RM 7.21 /Hour</a:t>
            </a:r>
            <a:endParaRPr lang="en-MY" altLang="en-US" sz="1400" b="1" dirty="0"/>
          </a:p>
        </p:txBody>
      </p:sp>
      <p:sp>
        <p:nvSpPr>
          <p:cNvPr id="43015" name="TextBox 10">
            <a:extLst>
              <a:ext uri="{FF2B5EF4-FFF2-40B4-BE49-F238E27FC236}">
                <a16:creationId xmlns:a16="http://schemas.microsoft.com/office/drawing/2014/main" xmlns="" id="{7CA0AD35-EA29-195A-356B-D70FFACA4C19}"/>
              </a:ext>
            </a:extLst>
          </p:cNvPr>
          <p:cNvSpPr txBox="1">
            <a:spLocks noChangeArrowheads="1"/>
          </p:cNvSpPr>
          <p:nvPr/>
        </p:nvSpPr>
        <p:spPr bwMode="auto">
          <a:xfrm>
            <a:off x="6036366" y="4589465"/>
            <a:ext cx="4167809"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t>Day &amp; Night Shift    = RM 7.21/hour x 1.5 = RM10.81</a:t>
            </a:r>
          </a:p>
          <a:p>
            <a:pPr eaLnBrk="1" hangingPunct="1"/>
            <a:r>
              <a:rPr lang="en-US" altLang="en-US" sz="1400" b="1" dirty="0" smtClean="0"/>
              <a:t>78 </a:t>
            </a:r>
            <a:r>
              <a:rPr lang="en-US" altLang="en-US" sz="1400" b="1" dirty="0"/>
              <a:t>hours OT              = RM 10.81 x </a:t>
            </a:r>
            <a:r>
              <a:rPr lang="en-US" altLang="en-US" sz="1400" b="1" dirty="0" smtClean="0"/>
              <a:t>78 </a:t>
            </a:r>
            <a:r>
              <a:rPr lang="en-US" altLang="en-US" sz="1400" b="1" dirty="0"/>
              <a:t>hours</a:t>
            </a:r>
          </a:p>
          <a:p>
            <a:pPr eaLnBrk="1" hangingPunct="1"/>
            <a:r>
              <a:rPr lang="en-US" altLang="en-US" sz="1400" b="1" dirty="0"/>
              <a:t>(Example Estimated OT) = RM </a:t>
            </a:r>
            <a:r>
              <a:rPr lang="en-US" altLang="en-US" sz="1400" b="1" dirty="0" smtClean="0"/>
              <a:t>843.18</a:t>
            </a:r>
            <a:endParaRPr lang="en-US" altLang="en-US" sz="1400" b="1" dirty="0"/>
          </a:p>
        </p:txBody>
      </p:sp>
      <p:graphicFrame>
        <p:nvGraphicFramePr>
          <p:cNvPr id="12" name="Table 11">
            <a:extLst>
              <a:ext uri="{FF2B5EF4-FFF2-40B4-BE49-F238E27FC236}">
                <a16:creationId xmlns:a16="http://schemas.microsoft.com/office/drawing/2014/main" xmlns="" id="{BBB245F2-0F9C-A0E3-3992-D83BA8ABE4D2}"/>
              </a:ext>
            </a:extLst>
          </p:cNvPr>
          <p:cNvGraphicFramePr>
            <a:graphicFrameLocks noGrp="1"/>
          </p:cNvGraphicFramePr>
          <p:nvPr/>
        </p:nvGraphicFramePr>
        <p:xfrm>
          <a:off x="1981200" y="1470025"/>
          <a:ext cx="8229600" cy="1028700"/>
        </p:xfrm>
        <a:graphic>
          <a:graphicData uri="http://schemas.openxmlformats.org/drawingml/2006/table">
            <a:tbl>
              <a:tblPr/>
              <a:tblGrid>
                <a:gridCol w="1126429">
                  <a:extLst>
                    <a:ext uri="{9D8B030D-6E8A-4147-A177-3AD203B41FA5}">
                      <a16:colId xmlns:a16="http://schemas.microsoft.com/office/drawing/2014/main" xmlns="" val="20000"/>
                    </a:ext>
                  </a:extLst>
                </a:gridCol>
                <a:gridCol w="3809618">
                  <a:extLst>
                    <a:ext uri="{9D8B030D-6E8A-4147-A177-3AD203B41FA5}">
                      <a16:colId xmlns:a16="http://schemas.microsoft.com/office/drawing/2014/main" xmlns="" val="20001"/>
                    </a:ext>
                  </a:extLst>
                </a:gridCol>
                <a:gridCol w="3293553">
                  <a:extLst>
                    <a:ext uri="{9D8B030D-6E8A-4147-A177-3AD203B41FA5}">
                      <a16:colId xmlns:a16="http://schemas.microsoft.com/office/drawing/2014/main" xmlns="" val="20002"/>
                    </a:ext>
                  </a:extLst>
                </a:gridCol>
              </a:tblGrid>
              <a:tr h="514350">
                <a:tc>
                  <a:txBody>
                    <a:bodyPr/>
                    <a:lstStyle/>
                    <a:p>
                      <a:pPr marL="0" marR="0" lvl="0" indent="0" algn="ctr" defTabSz="914400" rtl="0" eaLnBrk="1" fontAlgn="base" latinLnBrk="0" hangingPunct="1">
                        <a:lnSpc>
                          <a:spcPct val="120000"/>
                        </a:lnSpc>
                        <a:spcBef>
                          <a:spcPct val="0"/>
                        </a:spcBef>
                        <a:spcAft>
                          <a:spcPct val="0"/>
                        </a:spcAft>
                        <a:buClrTx/>
                        <a:buSzTx/>
                        <a:buFontTx/>
                        <a:buNone/>
                        <a:tabLst>
                          <a:tab pos="449263" algn="l"/>
                        </a:tabLst>
                      </a:pPr>
                      <a:r>
                        <a:rPr kumimoji="0" lang="en-GB" sz="1400" b="1" i="0" u="none" strike="noStrike" cap="none" normalizeH="0" baseline="0" dirty="0">
                          <a:ln>
                            <a:noFill/>
                          </a:ln>
                          <a:solidFill>
                            <a:schemeClr val="accent5">
                              <a:lumMod val="75000"/>
                            </a:schemeClr>
                          </a:solidFill>
                          <a:effectLst/>
                          <a:latin typeface="+mn-lt"/>
                        </a:rPr>
                        <a:t>Type of work</a:t>
                      </a:r>
                      <a:endParaRPr kumimoji="0" lang="en-MY" sz="1400" b="1"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2FFB1"/>
                    </a:solid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tab pos="449263" algn="l"/>
                        </a:tabLst>
                      </a:pPr>
                      <a:r>
                        <a:rPr kumimoji="0" lang="en-GB" sz="1400" b="1" i="0" u="none" strike="noStrike" cap="none" normalizeH="0" baseline="0" dirty="0">
                          <a:ln>
                            <a:noFill/>
                          </a:ln>
                          <a:solidFill>
                            <a:schemeClr val="accent5">
                              <a:lumMod val="75000"/>
                            </a:schemeClr>
                          </a:solidFill>
                          <a:effectLst/>
                          <a:latin typeface="+mn-lt"/>
                        </a:rPr>
                        <a:t>Within normal working hour (first 8 hrs)</a:t>
                      </a:r>
                      <a:endParaRPr kumimoji="0" lang="en-MY" sz="1400" b="1"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2FFB1"/>
                    </a:solid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tab pos="449263" algn="l"/>
                        </a:tabLst>
                      </a:pPr>
                      <a:r>
                        <a:rPr kumimoji="0" lang="en-GB" sz="1400" b="1" i="0" u="none" strike="noStrike" cap="none" normalizeH="0" baseline="0" dirty="0">
                          <a:ln>
                            <a:noFill/>
                          </a:ln>
                          <a:solidFill>
                            <a:schemeClr val="accent5">
                              <a:lumMod val="75000"/>
                            </a:schemeClr>
                          </a:solidFill>
                          <a:effectLst/>
                          <a:latin typeface="+mn-lt"/>
                        </a:rPr>
                        <a:t>Overtime (after 8 hrs)</a:t>
                      </a:r>
                      <a:endParaRPr kumimoji="0" lang="en-MY" sz="1400" b="1"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2FFB1"/>
                    </a:solidFill>
                  </a:tcPr>
                </a:tc>
                <a:extLst>
                  <a:ext uri="{0D108BD9-81ED-4DB2-BD59-A6C34878D82A}">
                    <a16:rowId xmlns:a16="http://schemas.microsoft.com/office/drawing/2014/main" xmlns="" val="10000"/>
                  </a:ext>
                </a:extLst>
              </a:tr>
              <a:tr h="514350">
                <a:tc>
                  <a:txBody>
                    <a:bodyPr/>
                    <a:lstStyle/>
                    <a:p>
                      <a:pPr marL="0" marR="0" lvl="0" indent="0" algn="ctr" defTabSz="914400" rtl="0" eaLnBrk="1" fontAlgn="base" latinLnBrk="0" hangingPunct="1">
                        <a:lnSpc>
                          <a:spcPct val="120000"/>
                        </a:lnSpc>
                        <a:spcBef>
                          <a:spcPct val="0"/>
                        </a:spcBef>
                        <a:spcAft>
                          <a:spcPct val="0"/>
                        </a:spcAft>
                        <a:buClrTx/>
                        <a:buSzTx/>
                        <a:buFontTx/>
                        <a:buNone/>
                        <a:tabLst>
                          <a:tab pos="449263" algn="l"/>
                        </a:tabLst>
                      </a:pPr>
                      <a:r>
                        <a:rPr kumimoji="0" lang="en-GB" sz="1400" b="1" i="0" u="none" strike="noStrike" cap="none" normalizeH="0" baseline="0" dirty="0">
                          <a:ln>
                            <a:noFill/>
                          </a:ln>
                          <a:solidFill>
                            <a:schemeClr val="accent5">
                              <a:lumMod val="75000"/>
                            </a:schemeClr>
                          </a:solidFill>
                          <a:effectLst/>
                          <a:latin typeface="+mn-lt"/>
                        </a:rPr>
                        <a:t> Work day</a:t>
                      </a:r>
                      <a:endParaRPr kumimoji="0" lang="en-MY" sz="1400" b="1"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2FFB1"/>
                    </a:solid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tab pos="449263" algn="l"/>
                        </a:tabLst>
                      </a:pPr>
                      <a:r>
                        <a:rPr kumimoji="0" lang="en-GB" sz="1400" b="0" i="0" u="none" strike="noStrike" cap="none" normalizeH="0" baseline="0" dirty="0">
                          <a:ln>
                            <a:noFill/>
                          </a:ln>
                          <a:solidFill>
                            <a:schemeClr val="accent5">
                              <a:lumMod val="75000"/>
                            </a:schemeClr>
                          </a:solidFill>
                          <a:effectLst/>
                          <a:latin typeface="+mn-lt"/>
                        </a:rPr>
                        <a:t> Not applicable</a:t>
                      </a:r>
                      <a:endParaRPr kumimoji="0" lang="en-MY" sz="1400" b="0"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D3CB"/>
                    </a:solidFill>
                  </a:tcPr>
                </a:tc>
                <a:tc>
                  <a:txBody>
                    <a:bodyPr/>
                    <a:lstStyle/>
                    <a:p>
                      <a:pPr marL="342900" marR="0" lvl="0" indent="-342900" algn="ctr" defTabSz="914400" rtl="0" eaLnBrk="1" fontAlgn="base" latinLnBrk="0" hangingPunct="1">
                        <a:lnSpc>
                          <a:spcPct val="120000"/>
                        </a:lnSpc>
                        <a:spcBef>
                          <a:spcPct val="0"/>
                        </a:spcBef>
                        <a:spcAft>
                          <a:spcPct val="0"/>
                        </a:spcAft>
                        <a:buClrTx/>
                        <a:buSzTx/>
                        <a:buFont typeface="Symbol" pitchFamily="18" charset="2"/>
                        <a:buChar char=""/>
                        <a:tabLst>
                          <a:tab pos="111125" algn="l"/>
                        </a:tabLst>
                      </a:pPr>
                      <a:r>
                        <a:rPr kumimoji="0" lang="en-GB" sz="1400" b="0" i="0" u="none" strike="noStrike" cap="none" normalizeH="0" baseline="0" dirty="0">
                          <a:ln>
                            <a:noFill/>
                          </a:ln>
                          <a:solidFill>
                            <a:schemeClr val="accent5">
                              <a:lumMod val="75000"/>
                            </a:schemeClr>
                          </a:solidFill>
                          <a:effectLst/>
                          <a:latin typeface="+mn-lt"/>
                        </a:rPr>
                        <a:t>1.5 x hourly rate x no. of overtime hours performed</a:t>
                      </a:r>
                      <a:endParaRPr kumimoji="0" lang="en-MY" sz="1400" b="0"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D3CB"/>
                    </a:solidFill>
                  </a:tcPr>
                </a:tc>
                <a:extLst>
                  <a:ext uri="{0D108BD9-81ED-4DB2-BD59-A6C34878D82A}">
                    <a16:rowId xmlns:a16="http://schemas.microsoft.com/office/drawing/2014/main" xmlns="" val="10001"/>
                  </a:ext>
                </a:extLst>
              </a:tr>
            </a:tbl>
          </a:graphicData>
        </a:graphic>
      </p:graphicFrame>
      <p:graphicFrame>
        <p:nvGraphicFramePr>
          <p:cNvPr id="13" name="Table 12">
            <a:extLst>
              <a:ext uri="{FF2B5EF4-FFF2-40B4-BE49-F238E27FC236}">
                <a16:creationId xmlns:a16="http://schemas.microsoft.com/office/drawing/2014/main" xmlns="" id="{3D919197-9EFE-29E7-A9CB-3EDB9251FE9E}"/>
              </a:ext>
            </a:extLst>
          </p:cNvPr>
          <p:cNvGraphicFramePr>
            <a:graphicFrameLocks noGrp="1"/>
          </p:cNvGraphicFramePr>
          <p:nvPr/>
        </p:nvGraphicFramePr>
        <p:xfrm>
          <a:off x="1981200" y="2514600"/>
          <a:ext cx="8229600" cy="1365268"/>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xmlns="" val="20000"/>
                    </a:ext>
                  </a:extLst>
                </a:gridCol>
                <a:gridCol w="3810000">
                  <a:extLst>
                    <a:ext uri="{9D8B030D-6E8A-4147-A177-3AD203B41FA5}">
                      <a16:colId xmlns:a16="http://schemas.microsoft.com/office/drawing/2014/main" xmlns="" val="20001"/>
                    </a:ext>
                  </a:extLst>
                </a:gridCol>
                <a:gridCol w="3276600">
                  <a:extLst>
                    <a:ext uri="{9D8B030D-6E8A-4147-A177-3AD203B41FA5}">
                      <a16:colId xmlns:a16="http://schemas.microsoft.com/office/drawing/2014/main" xmlns="" val="20002"/>
                    </a:ext>
                  </a:extLst>
                </a:gridCol>
              </a:tblGrid>
              <a:tr h="640012">
                <a:tc>
                  <a:txBody>
                    <a:bodyPr/>
                    <a:lstStyle/>
                    <a:p>
                      <a:pPr algn="ctr"/>
                      <a:r>
                        <a:rPr lang="hi-IN" sz="1800" b="1" dirty="0">
                          <a:latin typeface="Zawgyi-One" pitchFamily="34" charset="0"/>
                          <a:cs typeface="+mj-cs"/>
                        </a:rPr>
                        <a:t>कामको प्रकार</a:t>
                      </a:r>
                      <a:endParaRPr lang="en-US" sz="1800" b="1" dirty="0">
                        <a:latin typeface="Zawgyi-One" pitchFamily="34" charset="0"/>
                        <a:cs typeface="+mj-cs"/>
                      </a:endParaRPr>
                    </a:p>
                  </a:txBody>
                  <a:tcPr marT="45695" marB="45695" anchor="ctr"/>
                </a:tc>
                <a:tc>
                  <a:txBody>
                    <a:bodyPr/>
                    <a:lstStyle/>
                    <a:p>
                      <a:pPr algn="ctr"/>
                      <a:r>
                        <a:rPr lang="hi-IN" sz="1800" b="1" dirty="0">
                          <a:latin typeface="Zawgyi-One" pitchFamily="34" charset="0"/>
                          <a:cs typeface="+mj-cs"/>
                        </a:rPr>
                        <a:t>सामान्य काम गर्ने घण्टा भित्र</a:t>
                      </a:r>
                      <a:r>
                        <a:rPr lang="en-US" sz="1800" b="1" dirty="0">
                          <a:latin typeface="Zawgyi-One" pitchFamily="34" charset="0"/>
                          <a:cs typeface="+mj-cs"/>
                        </a:rPr>
                        <a:t/>
                      </a:r>
                      <a:br>
                        <a:rPr lang="en-US" sz="1800" b="1" dirty="0">
                          <a:latin typeface="Zawgyi-One" pitchFamily="34" charset="0"/>
                          <a:cs typeface="+mj-cs"/>
                        </a:rPr>
                      </a:br>
                      <a:r>
                        <a:rPr lang="hi-IN" sz="1800" b="1" dirty="0">
                          <a:latin typeface="Zawgyi-One" pitchFamily="34" charset="0"/>
                          <a:cs typeface="+mj-cs"/>
                        </a:rPr>
                        <a:t>पहिलो आठ (</a:t>
                      </a:r>
                      <a:r>
                        <a:rPr lang="hi-IN" sz="1800" b="0" i="0" kern="1200" dirty="0">
                          <a:solidFill>
                            <a:schemeClr val="lt1"/>
                          </a:solidFill>
                          <a:effectLst/>
                          <a:latin typeface="+mn-lt"/>
                          <a:ea typeface="+mn-ea"/>
                          <a:cs typeface="+mn-cs"/>
                        </a:rPr>
                        <a:t>८</a:t>
                      </a:r>
                      <a:r>
                        <a:rPr lang="hi-IN" sz="1800" b="1" dirty="0">
                          <a:latin typeface="Zawgyi-One" pitchFamily="34" charset="0"/>
                          <a:cs typeface="+mj-cs"/>
                        </a:rPr>
                        <a:t>) घण्टा</a:t>
                      </a:r>
                      <a:endParaRPr lang="en-US" sz="1800" b="1" dirty="0">
                        <a:latin typeface="Zawgyi-One" pitchFamily="34" charset="0"/>
                        <a:cs typeface="+mj-cs"/>
                      </a:endParaRPr>
                    </a:p>
                  </a:txBody>
                  <a:tcPr marT="45695" marB="45695" anchor="ctr"/>
                </a:tc>
                <a:tc>
                  <a:txBody>
                    <a:bodyPr/>
                    <a:lstStyle/>
                    <a:p>
                      <a:pPr algn="ctr"/>
                      <a:r>
                        <a:rPr lang="hi-IN" sz="1800" b="1" dirty="0">
                          <a:latin typeface="Zawgyi-One" pitchFamily="34" charset="0"/>
                          <a:cs typeface="+mj-cs"/>
                        </a:rPr>
                        <a:t>समयको क्रमसँगै</a:t>
                      </a:r>
                      <a:r>
                        <a:rPr lang="en-US" sz="1800" b="1" dirty="0">
                          <a:latin typeface="Zawgyi-One" pitchFamily="34" charset="0"/>
                          <a:cs typeface="+mj-cs"/>
                        </a:rPr>
                        <a:t/>
                      </a:r>
                      <a:br>
                        <a:rPr lang="en-US" sz="1800" b="1" dirty="0">
                          <a:latin typeface="Zawgyi-One" pitchFamily="34" charset="0"/>
                          <a:cs typeface="+mj-cs"/>
                        </a:rPr>
                      </a:br>
                      <a:r>
                        <a:rPr lang="en-US" sz="1800" b="1" dirty="0">
                          <a:latin typeface="Zawgyi-One" pitchFamily="34" charset="0"/>
                          <a:cs typeface="+mj-cs"/>
                        </a:rPr>
                        <a:t>(</a:t>
                      </a:r>
                      <a:r>
                        <a:rPr lang="hi-IN" sz="1800" b="1" dirty="0">
                          <a:latin typeface="Zawgyi-One" pitchFamily="34" charset="0"/>
                          <a:cs typeface="+mj-cs"/>
                        </a:rPr>
                        <a:t>आठ (</a:t>
                      </a:r>
                      <a:r>
                        <a:rPr lang="hi-IN" sz="1800" b="0" i="0" kern="1200" dirty="0">
                          <a:solidFill>
                            <a:schemeClr val="lt1"/>
                          </a:solidFill>
                          <a:effectLst/>
                          <a:latin typeface="+mn-lt"/>
                          <a:ea typeface="+mn-ea"/>
                          <a:cs typeface="+mn-cs"/>
                        </a:rPr>
                        <a:t>८</a:t>
                      </a:r>
                      <a:r>
                        <a:rPr lang="hi-IN" sz="1800" b="1" dirty="0">
                          <a:latin typeface="Zawgyi-One" pitchFamily="34" charset="0"/>
                          <a:cs typeface="+mj-cs"/>
                        </a:rPr>
                        <a:t>) घण्टा पछि</a:t>
                      </a:r>
                      <a:r>
                        <a:rPr lang="en-US" sz="1800" b="1" dirty="0">
                          <a:latin typeface="Zawgyi-One" pitchFamily="34" charset="0"/>
                          <a:cs typeface="+mj-cs"/>
                        </a:rPr>
                        <a:t>)</a:t>
                      </a:r>
                    </a:p>
                  </a:txBody>
                  <a:tcPr marT="45695" marB="45695" anchor="ctr"/>
                </a:tc>
                <a:extLst>
                  <a:ext uri="{0D108BD9-81ED-4DB2-BD59-A6C34878D82A}">
                    <a16:rowId xmlns:a16="http://schemas.microsoft.com/office/drawing/2014/main" xmlns="" val="10000"/>
                  </a:ext>
                </a:extLst>
              </a:tr>
              <a:tr h="725238">
                <a:tc>
                  <a:txBody>
                    <a:bodyPr/>
                    <a:lstStyle/>
                    <a:p>
                      <a:pPr algn="ctr"/>
                      <a:r>
                        <a:rPr lang="hi-IN" sz="1800" b="1" dirty="0">
                          <a:latin typeface="Zawgyi-One" pitchFamily="34" charset="0"/>
                          <a:cs typeface="+mj-cs"/>
                        </a:rPr>
                        <a:t>कार्य दिन</a:t>
                      </a:r>
                      <a:endParaRPr lang="en-US" sz="1800" b="1" dirty="0">
                        <a:latin typeface="Zawgyi-One" pitchFamily="34" charset="0"/>
                        <a:cs typeface="+mj-cs"/>
                      </a:endParaRPr>
                    </a:p>
                  </a:txBody>
                  <a:tcPr marT="45695" marB="45695" anchor="ctr"/>
                </a:tc>
                <a:tc>
                  <a:txBody>
                    <a:bodyPr/>
                    <a:lstStyle/>
                    <a:p>
                      <a:pPr algn="ctr"/>
                      <a:r>
                        <a:rPr lang="hi-IN" sz="1800" b="1" dirty="0">
                          <a:latin typeface="Zawgyi-One" pitchFamily="34" charset="0"/>
                          <a:cs typeface="+mj-cs"/>
                        </a:rPr>
                        <a:t>लागु हुँदैन</a:t>
                      </a:r>
                      <a:endParaRPr lang="en-US" sz="1800" b="1" dirty="0">
                        <a:latin typeface="Zawgyi-One" pitchFamily="34" charset="0"/>
                        <a:cs typeface="+mj-cs"/>
                      </a:endParaRPr>
                    </a:p>
                  </a:txBody>
                  <a:tcPr marT="45695" marB="45695" anchor="ctr"/>
                </a:tc>
                <a:tc>
                  <a:txBody>
                    <a:bodyPr/>
                    <a:lstStyle/>
                    <a:p>
                      <a:pPr algn="ctr"/>
                      <a:r>
                        <a:rPr lang="hi-IN" sz="1800" b="1" dirty="0">
                          <a:latin typeface="Zawgyi-One" pitchFamily="34" charset="0"/>
                          <a:cs typeface="+mj-cs"/>
                        </a:rPr>
                        <a:t>१.</a:t>
                      </a:r>
                      <a:r>
                        <a:rPr lang="hi-IN" sz="1800" b="1" i="0" kern="1200" dirty="0">
                          <a:solidFill>
                            <a:schemeClr val="dk1"/>
                          </a:solidFill>
                          <a:effectLst/>
                          <a:latin typeface="+mn-lt"/>
                          <a:ea typeface="+mn-ea"/>
                          <a:cs typeface="+mj-cs"/>
                        </a:rPr>
                        <a:t>५</a:t>
                      </a:r>
                      <a:r>
                        <a:rPr lang="en-US" sz="1800" b="1" dirty="0">
                          <a:latin typeface="Zawgyi-One" pitchFamily="34" charset="0"/>
                          <a:cs typeface="+mj-cs"/>
                        </a:rPr>
                        <a:t> x </a:t>
                      </a:r>
                      <a:r>
                        <a:rPr lang="hi-IN" sz="1800" b="1" dirty="0">
                          <a:latin typeface="Zawgyi-One" pitchFamily="34" charset="0"/>
                          <a:cs typeface="+mj-cs"/>
                        </a:rPr>
                        <a:t>प्रति घण्टा दर </a:t>
                      </a:r>
                      <a:r>
                        <a:rPr lang="en-US" sz="1800" b="1" dirty="0">
                          <a:latin typeface="Zawgyi-One" pitchFamily="34" charset="0"/>
                          <a:cs typeface="+mj-cs"/>
                        </a:rPr>
                        <a:t>x </a:t>
                      </a:r>
                      <a:r>
                        <a:rPr lang="hi-IN" sz="1800" b="1" dirty="0">
                          <a:latin typeface="Zawgyi-One" pitchFamily="34" charset="0"/>
                          <a:cs typeface="+mj-cs"/>
                        </a:rPr>
                        <a:t>न। ओभरटाइम घण्टा प्रदर्शन गरियो</a:t>
                      </a:r>
                      <a:endParaRPr lang="en-US" sz="1800" b="1" baseline="0" dirty="0">
                        <a:latin typeface="Zawgyi-One" pitchFamily="34" charset="0"/>
                        <a:cs typeface="+mj-cs"/>
                      </a:endParaRPr>
                    </a:p>
                  </a:txBody>
                  <a:tcPr marT="45695" marB="45695" anchor="ctr"/>
                </a:tc>
                <a:extLst>
                  <a:ext uri="{0D108BD9-81ED-4DB2-BD59-A6C34878D82A}">
                    <a16:rowId xmlns:a16="http://schemas.microsoft.com/office/drawing/2014/main" xmlns="" val="10001"/>
                  </a:ext>
                </a:extLst>
              </a:tr>
            </a:tbl>
          </a:graphicData>
        </a:graphic>
      </p:graphicFrame>
      <p:sp>
        <p:nvSpPr>
          <p:cNvPr id="9" name="TextBox 8">
            <a:extLst>
              <a:ext uri="{FF2B5EF4-FFF2-40B4-BE49-F238E27FC236}">
                <a16:creationId xmlns:a16="http://schemas.microsoft.com/office/drawing/2014/main" xmlns="" id="{D968F335-14E6-35C1-C803-0522EDECDFE1}"/>
              </a:ext>
            </a:extLst>
          </p:cNvPr>
          <p:cNvSpPr txBox="1"/>
          <p:nvPr/>
        </p:nvSpPr>
        <p:spPr>
          <a:xfrm>
            <a:off x="6017801" y="5506830"/>
            <a:ext cx="4067105" cy="738664"/>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sz="1400" b="1" dirty="0"/>
              <a:t>Monthly salary + </a:t>
            </a:r>
            <a:r>
              <a:rPr lang="en-US" altLang="en-US" sz="1400" b="1" dirty="0"/>
              <a:t>Example Estimated OT Normal</a:t>
            </a:r>
            <a:endParaRPr lang="en-US" sz="1400" b="1" dirty="0"/>
          </a:p>
          <a:p>
            <a:pPr>
              <a:defRPr/>
            </a:pPr>
            <a:r>
              <a:rPr lang="en-US" sz="1400" b="1" dirty="0"/>
              <a:t>= RM 1500 + RM </a:t>
            </a:r>
            <a:r>
              <a:rPr lang="en-US" sz="1400" b="1" dirty="0" smtClean="0"/>
              <a:t>843.18</a:t>
            </a:r>
            <a:endParaRPr lang="en-US" sz="1400" b="1" dirty="0"/>
          </a:p>
          <a:p>
            <a:pPr>
              <a:defRPr/>
            </a:pPr>
            <a:r>
              <a:rPr lang="en-US" sz="1400" b="1" dirty="0"/>
              <a:t>= </a:t>
            </a:r>
            <a:r>
              <a:rPr lang="en-US" sz="1400" b="1" dirty="0">
                <a:solidFill>
                  <a:srgbClr val="FF0000"/>
                </a:solidFill>
              </a:rPr>
              <a:t>RM </a:t>
            </a:r>
            <a:r>
              <a:rPr lang="en-US" sz="1400" b="1" dirty="0" smtClean="0">
                <a:solidFill>
                  <a:srgbClr val="FF0000"/>
                </a:solidFill>
              </a:rPr>
              <a:t>2,343.18</a:t>
            </a:r>
            <a:endParaRPr lang="en-MY" sz="1400" b="1" dirty="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4BE62C-543C-80B8-5BD7-B5BC6D58211C}"/>
              </a:ext>
            </a:extLst>
          </p:cNvPr>
          <p:cNvSpPr>
            <a:spLocks noGrp="1"/>
          </p:cNvSpPr>
          <p:nvPr>
            <p:ph type="title"/>
          </p:nvPr>
        </p:nvSpPr>
        <p:spPr>
          <a:xfrm>
            <a:off x="1692276" y="304800"/>
            <a:ext cx="8670925" cy="905564"/>
          </a:xfrm>
          <a:solidFill>
            <a:schemeClr val="bg1"/>
          </a:solidFill>
        </p:spPr>
        <p:txBody>
          <a:bodyPr rtlCol="0">
            <a:normAutofit fontScale="90000"/>
          </a:bodyPr>
          <a:lstStyle/>
          <a:p>
            <a:pPr algn="ctr">
              <a:lnSpc>
                <a:spcPct val="100000"/>
              </a:lnSpc>
              <a:defRPr/>
            </a:pPr>
            <a:r>
              <a:rPr lang="en-US" sz="2400" b="1" dirty="0">
                <a:solidFill>
                  <a:srgbClr val="C00000"/>
                </a:solidFill>
                <a:latin typeface="+mn-lt"/>
              </a:rPr>
              <a:t>          Ordinary Rate Pay (ORP) for OT Calculation – Rest day OT (2.0)</a:t>
            </a:r>
            <a:br>
              <a:rPr lang="en-US" sz="2400" b="1" dirty="0">
                <a:solidFill>
                  <a:srgbClr val="C00000"/>
                </a:solidFill>
                <a:latin typeface="+mn-lt"/>
              </a:rPr>
            </a:br>
            <a:r>
              <a:rPr lang="ne-NP" sz="3600" b="1" dirty="0">
                <a:latin typeface="+mn-lt"/>
              </a:rPr>
              <a:t>विश्राम दिन ओभरटाइम (2.0) </a:t>
            </a:r>
            <a:endParaRPr lang="en-US" b="1" i="1" dirty="0">
              <a:solidFill>
                <a:srgbClr val="FF0000"/>
              </a:solidFill>
              <a:latin typeface="+mn-lt"/>
            </a:endParaRPr>
          </a:p>
        </p:txBody>
      </p:sp>
      <p:pic>
        <p:nvPicPr>
          <p:cNvPr id="1026" name="Picture 2" descr="Salary Calculation Svg Png Icon Free Download (#383083) - OnlineWebFonts.COM">
            <a:extLst>
              <a:ext uri="{FF2B5EF4-FFF2-40B4-BE49-F238E27FC236}">
                <a16:creationId xmlns:a16="http://schemas.microsoft.com/office/drawing/2014/main" xmlns="" id="{360B2E33-DA80-F268-E8BC-32160F9BAAE2}"/>
              </a:ext>
            </a:extLst>
          </p:cNvPr>
          <p:cNvPicPr>
            <a:picLocks noChangeAspect="1" noChangeArrowheads="1"/>
          </p:cNvPicPr>
          <p:nvPr/>
        </p:nvPicPr>
        <p:blipFill>
          <a:blip r:embed="rId2">
            <a:duotone>
              <a:schemeClr val="accent5">
                <a:shade val="45000"/>
                <a:satMod val="135000"/>
              </a:schemeClr>
              <a:prstClr val="white"/>
            </a:duotone>
          </a:blip>
          <a:srcRect/>
          <a:stretch>
            <a:fillRect/>
          </a:stretch>
        </p:blipFill>
        <p:spPr bwMode="auto">
          <a:xfrm>
            <a:off x="1981200" y="304800"/>
            <a:ext cx="677884" cy="715130"/>
          </a:xfrm>
          <a:prstGeom prst="rect">
            <a:avLst/>
          </a:prstGeom>
          <a:noFill/>
        </p:spPr>
      </p:pic>
      <p:graphicFrame>
        <p:nvGraphicFramePr>
          <p:cNvPr id="3" name="Table 2">
            <a:extLst>
              <a:ext uri="{FF2B5EF4-FFF2-40B4-BE49-F238E27FC236}">
                <a16:creationId xmlns:a16="http://schemas.microsoft.com/office/drawing/2014/main" xmlns="" id="{7BE9A6BB-E53E-A410-CCE0-D0E4308B8C2B}"/>
              </a:ext>
            </a:extLst>
          </p:cNvPr>
          <p:cNvGraphicFramePr>
            <a:graphicFrameLocks noGrp="1"/>
          </p:cNvGraphicFramePr>
          <p:nvPr/>
        </p:nvGraphicFramePr>
        <p:xfrm>
          <a:off x="1912938" y="1293813"/>
          <a:ext cx="8229600" cy="514350"/>
        </p:xfrm>
        <a:graphic>
          <a:graphicData uri="http://schemas.openxmlformats.org/drawingml/2006/table">
            <a:tbl>
              <a:tblPr/>
              <a:tblGrid>
                <a:gridCol w="1126429">
                  <a:extLst>
                    <a:ext uri="{9D8B030D-6E8A-4147-A177-3AD203B41FA5}">
                      <a16:colId xmlns:a16="http://schemas.microsoft.com/office/drawing/2014/main" xmlns="" val="20000"/>
                    </a:ext>
                  </a:extLst>
                </a:gridCol>
                <a:gridCol w="3809618">
                  <a:extLst>
                    <a:ext uri="{9D8B030D-6E8A-4147-A177-3AD203B41FA5}">
                      <a16:colId xmlns:a16="http://schemas.microsoft.com/office/drawing/2014/main" xmlns="" val="20001"/>
                    </a:ext>
                  </a:extLst>
                </a:gridCol>
                <a:gridCol w="3293553">
                  <a:extLst>
                    <a:ext uri="{9D8B030D-6E8A-4147-A177-3AD203B41FA5}">
                      <a16:colId xmlns:a16="http://schemas.microsoft.com/office/drawing/2014/main" xmlns="" val="20002"/>
                    </a:ext>
                  </a:extLst>
                </a:gridCol>
              </a:tblGrid>
              <a:tr h="514350">
                <a:tc>
                  <a:txBody>
                    <a:bodyPr/>
                    <a:lstStyle/>
                    <a:p>
                      <a:pPr marL="0" marR="0" lvl="0" indent="0" algn="ctr" defTabSz="914400" rtl="0" eaLnBrk="1" fontAlgn="base" latinLnBrk="0" hangingPunct="1">
                        <a:lnSpc>
                          <a:spcPct val="120000"/>
                        </a:lnSpc>
                        <a:spcBef>
                          <a:spcPct val="0"/>
                        </a:spcBef>
                        <a:spcAft>
                          <a:spcPct val="0"/>
                        </a:spcAft>
                        <a:buClrTx/>
                        <a:buSzTx/>
                        <a:buFontTx/>
                        <a:buNone/>
                        <a:tabLst>
                          <a:tab pos="449263" algn="l"/>
                        </a:tabLst>
                      </a:pPr>
                      <a:r>
                        <a:rPr kumimoji="0" lang="en-GB" sz="1400" b="1" i="0" u="none" strike="noStrike" cap="none" normalizeH="0" baseline="0" dirty="0">
                          <a:ln>
                            <a:noFill/>
                          </a:ln>
                          <a:solidFill>
                            <a:schemeClr val="accent5">
                              <a:lumMod val="75000"/>
                            </a:schemeClr>
                          </a:solidFill>
                          <a:effectLst/>
                          <a:latin typeface="+mn-lt"/>
                        </a:rPr>
                        <a:t>Type of work</a:t>
                      </a:r>
                      <a:endParaRPr kumimoji="0" lang="en-MY" sz="1400" b="1"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2FFB1"/>
                    </a:solid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tab pos="449263" algn="l"/>
                        </a:tabLst>
                      </a:pPr>
                      <a:r>
                        <a:rPr kumimoji="0" lang="en-GB" sz="1400" b="1" i="0" u="none" strike="noStrike" cap="none" normalizeH="0" baseline="0" dirty="0">
                          <a:ln>
                            <a:noFill/>
                          </a:ln>
                          <a:solidFill>
                            <a:schemeClr val="accent5">
                              <a:lumMod val="75000"/>
                            </a:schemeClr>
                          </a:solidFill>
                          <a:effectLst/>
                          <a:latin typeface="+mn-lt"/>
                        </a:rPr>
                        <a:t>Within normal working hour (first 8 hrs)</a:t>
                      </a:r>
                      <a:endParaRPr kumimoji="0" lang="en-MY" sz="1400" b="1"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2FFB1"/>
                    </a:solid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tab pos="449263" algn="l"/>
                        </a:tabLst>
                      </a:pPr>
                      <a:r>
                        <a:rPr kumimoji="0" lang="en-GB" sz="1400" b="1" i="0" u="none" strike="noStrike" cap="none" normalizeH="0" baseline="0" dirty="0">
                          <a:ln>
                            <a:noFill/>
                          </a:ln>
                          <a:solidFill>
                            <a:schemeClr val="accent5">
                              <a:lumMod val="75000"/>
                            </a:schemeClr>
                          </a:solidFill>
                          <a:effectLst/>
                          <a:latin typeface="+mn-lt"/>
                        </a:rPr>
                        <a:t>Overtime (after 8 hrs)</a:t>
                      </a:r>
                      <a:endParaRPr kumimoji="0" lang="en-MY" sz="1400" b="1"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2FFB1"/>
                    </a:solidFill>
                  </a:tcPr>
                </a:tc>
                <a:extLst>
                  <a:ext uri="{0D108BD9-81ED-4DB2-BD59-A6C34878D82A}">
                    <a16:rowId xmlns:a16="http://schemas.microsoft.com/office/drawing/2014/main" xmlns="" val="10000"/>
                  </a:ext>
                </a:extLst>
              </a:tr>
            </a:tbl>
          </a:graphicData>
        </a:graphic>
      </p:graphicFrame>
      <p:graphicFrame>
        <p:nvGraphicFramePr>
          <p:cNvPr id="4" name="Table 3">
            <a:extLst>
              <a:ext uri="{FF2B5EF4-FFF2-40B4-BE49-F238E27FC236}">
                <a16:creationId xmlns:a16="http://schemas.microsoft.com/office/drawing/2014/main" xmlns="" id="{517A53CB-30A9-0F2A-90B7-2C3DB9E32A81}"/>
              </a:ext>
            </a:extLst>
          </p:cNvPr>
          <p:cNvGraphicFramePr>
            <a:graphicFrameLocks noGrp="1"/>
          </p:cNvGraphicFramePr>
          <p:nvPr/>
        </p:nvGraphicFramePr>
        <p:xfrm>
          <a:off x="1912938" y="1782764"/>
          <a:ext cx="8229600" cy="782637"/>
        </p:xfrm>
        <a:graphic>
          <a:graphicData uri="http://schemas.openxmlformats.org/drawingml/2006/table">
            <a:tbl>
              <a:tblPr/>
              <a:tblGrid>
                <a:gridCol w="1126429">
                  <a:extLst>
                    <a:ext uri="{9D8B030D-6E8A-4147-A177-3AD203B41FA5}">
                      <a16:colId xmlns:a16="http://schemas.microsoft.com/office/drawing/2014/main" xmlns="" val="20000"/>
                    </a:ext>
                  </a:extLst>
                </a:gridCol>
                <a:gridCol w="3809618">
                  <a:extLst>
                    <a:ext uri="{9D8B030D-6E8A-4147-A177-3AD203B41FA5}">
                      <a16:colId xmlns:a16="http://schemas.microsoft.com/office/drawing/2014/main" xmlns="" val="20001"/>
                    </a:ext>
                  </a:extLst>
                </a:gridCol>
                <a:gridCol w="3293553">
                  <a:extLst>
                    <a:ext uri="{9D8B030D-6E8A-4147-A177-3AD203B41FA5}">
                      <a16:colId xmlns:a16="http://schemas.microsoft.com/office/drawing/2014/main" xmlns="" val="20002"/>
                    </a:ext>
                  </a:extLst>
                </a:gridCol>
              </a:tblGrid>
              <a:tr h="782637">
                <a:tc>
                  <a:txBody>
                    <a:bodyPr/>
                    <a:lstStyle/>
                    <a:p>
                      <a:pPr marL="0" marR="0" lvl="0" indent="0" algn="l" defTabSz="914400" rtl="0" eaLnBrk="1" fontAlgn="base" latinLnBrk="0" hangingPunct="1">
                        <a:lnSpc>
                          <a:spcPct val="120000"/>
                        </a:lnSpc>
                        <a:spcBef>
                          <a:spcPct val="0"/>
                        </a:spcBef>
                        <a:spcAft>
                          <a:spcPct val="0"/>
                        </a:spcAft>
                        <a:buClrTx/>
                        <a:buSzTx/>
                        <a:buFontTx/>
                        <a:buNone/>
                        <a:tabLst>
                          <a:tab pos="449263" algn="l"/>
                        </a:tabLst>
                      </a:pPr>
                      <a:r>
                        <a:rPr kumimoji="0" lang="en-GB" sz="1400" b="1" i="0" u="none" strike="noStrike" cap="none" normalizeH="0" baseline="0" dirty="0">
                          <a:ln>
                            <a:noFill/>
                          </a:ln>
                          <a:solidFill>
                            <a:schemeClr val="accent5">
                              <a:lumMod val="75000"/>
                            </a:schemeClr>
                          </a:solidFill>
                          <a:effectLst/>
                          <a:latin typeface="+mn-lt"/>
                        </a:rPr>
                        <a:t>Rest day </a:t>
                      </a:r>
                      <a:endParaRPr kumimoji="0" lang="en-MY" sz="1400" b="1"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2FFB1"/>
                    </a:solidFill>
                  </a:tcPr>
                </a:tc>
                <a:tc>
                  <a:txBody>
                    <a:bodyPr/>
                    <a:lstStyle/>
                    <a:p>
                      <a:pPr marL="342900" marR="0" lvl="0" indent="-342900" algn="l" defTabSz="914400" rtl="0" eaLnBrk="1" fontAlgn="base" latinLnBrk="0" hangingPunct="1">
                        <a:lnSpc>
                          <a:spcPct val="120000"/>
                        </a:lnSpc>
                        <a:spcBef>
                          <a:spcPct val="0"/>
                        </a:spcBef>
                        <a:spcAft>
                          <a:spcPct val="0"/>
                        </a:spcAft>
                        <a:buClrTx/>
                        <a:buSzTx/>
                        <a:buFont typeface="Symbol" pitchFamily="18" charset="2"/>
                        <a:buChar char=""/>
                        <a:tabLst>
                          <a:tab pos="111125" algn="l"/>
                        </a:tabLst>
                      </a:pPr>
                      <a:r>
                        <a:rPr kumimoji="0" lang="en-GB" sz="1400" b="0" i="0" u="none" strike="noStrike" cap="none" normalizeH="0" baseline="0" dirty="0">
                          <a:ln>
                            <a:noFill/>
                          </a:ln>
                          <a:solidFill>
                            <a:schemeClr val="accent5">
                              <a:lumMod val="75000"/>
                            </a:schemeClr>
                          </a:solidFill>
                          <a:effectLst/>
                          <a:latin typeface="+mn-lt"/>
                        </a:rPr>
                        <a:t>0.5 x ORP if work not more than half day</a:t>
                      </a:r>
                      <a:endParaRPr kumimoji="0" lang="en-MY" sz="1400" b="0" i="0" u="none" strike="noStrike" cap="none" normalizeH="0" baseline="0" dirty="0">
                        <a:ln>
                          <a:noFill/>
                        </a:ln>
                        <a:solidFill>
                          <a:schemeClr val="accent5">
                            <a:lumMod val="75000"/>
                          </a:schemeClr>
                        </a:solidFill>
                        <a:effectLst/>
                        <a:latin typeface="+mn-lt"/>
                      </a:endParaRPr>
                    </a:p>
                    <a:p>
                      <a:pPr marL="342900" marR="0" lvl="0" indent="-342900" algn="l" defTabSz="914400" rtl="0" eaLnBrk="1" fontAlgn="base" latinLnBrk="0" hangingPunct="1">
                        <a:lnSpc>
                          <a:spcPct val="120000"/>
                        </a:lnSpc>
                        <a:spcBef>
                          <a:spcPct val="0"/>
                        </a:spcBef>
                        <a:spcAft>
                          <a:spcPct val="0"/>
                        </a:spcAft>
                        <a:buClrTx/>
                        <a:buSzTx/>
                        <a:buFont typeface="Symbol" pitchFamily="18" charset="2"/>
                        <a:buChar char=""/>
                        <a:tabLst>
                          <a:tab pos="111125" algn="l"/>
                        </a:tabLst>
                      </a:pPr>
                      <a:r>
                        <a:rPr kumimoji="0" lang="en-GB" sz="1400" b="0" i="0" u="none" strike="noStrike" cap="none" normalizeH="0" baseline="0" dirty="0">
                          <a:ln>
                            <a:noFill/>
                          </a:ln>
                          <a:solidFill>
                            <a:schemeClr val="accent5">
                              <a:lumMod val="75000"/>
                            </a:schemeClr>
                          </a:solidFill>
                          <a:effectLst/>
                          <a:latin typeface="+mn-lt"/>
                        </a:rPr>
                        <a:t>1.0 x ORP if work more than half day but not more than one day</a:t>
                      </a:r>
                      <a:endParaRPr kumimoji="0" lang="en-MY" sz="1400" b="0"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EAE7"/>
                    </a:solidFill>
                  </a:tcPr>
                </a:tc>
                <a:tc>
                  <a:txBody>
                    <a:bodyPr/>
                    <a:lstStyle/>
                    <a:p>
                      <a:pPr marL="342900" marR="0" lvl="0" indent="-342900" algn="l" defTabSz="914400" rtl="0" eaLnBrk="1" fontAlgn="base" latinLnBrk="0" hangingPunct="1">
                        <a:lnSpc>
                          <a:spcPct val="120000"/>
                        </a:lnSpc>
                        <a:spcBef>
                          <a:spcPct val="0"/>
                        </a:spcBef>
                        <a:spcAft>
                          <a:spcPct val="0"/>
                        </a:spcAft>
                        <a:buClrTx/>
                        <a:buSzTx/>
                        <a:buFont typeface="Symbol" pitchFamily="18" charset="2"/>
                        <a:buChar char=""/>
                        <a:tabLst>
                          <a:tab pos="111125" algn="l"/>
                        </a:tabLst>
                      </a:pPr>
                      <a:r>
                        <a:rPr kumimoji="0" lang="en-GB" sz="1400" b="0" i="0" u="none" strike="noStrike" cap="none" normalizeH="0" baseline="0" dirty="0">
                          <a:ln>
                            <a:noFill/>
                          </a:ln>
                          <a:solidFill>
                            <a:schemeClr val="accent5">
                              <a:lumMod val="75000"/>
                            </a:schemeClr>
                          </a:solidFill>
                          <a:effectLst/>
                          <a:latin typeface="+mn-lt"/>
                        </a:rPr>
                        <a:t>2.0 x hourly rate x no. of overtime hours performed in excess of one day</a:t>
                      </a:r>
                      <a:endParaRPr kumimoji="0" lang="en-MY" sz="1400" b="0"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EAE7"/>
                    </a:solidFill>
                  </a:tcPr>
                </a:tc>
                <a:extLst>
                  <a:ext uri="{0D108BD9-81ED-4DB2-BD59-A6C34878D82A}">
                    <a16:rowId xmlns:a16="http://schemas.microsoft.com/office/drawing/2014/main" xmlns="" val="10000"/>
                  </a:ext>
                </a:extLst>
              </a:tr>
            </a:tbl>
          </a:graphicData>
        </a:graphic>
      </p:graphicFrame>
      <p:graphicFrame>
        <p:nvGraphicFramePr>
          <p:cNvPr id="14" name="Table 13">
            <a:extLst>
              <a:ext uri="{FF2B5EF4-FFF2-40B4-BE49-F238E27FC236}">
                <a16:creationId xmlns:a16="http://schemas.microsoft.com/office/drawing/2014/main" xmlns="" id="{8B609158-CE73-9D03-BA8F-0C31C10F0333}"/>
              </a:ext>
            </a:extLst>
          </p:cNvPr>
          <p:cNvGraphicFramePr>
            <a:graphicFrameLocks noGrp="1"/>
          </p:cNvGraphicFramePr>
          <p:nvPr/>
        </p:nvGraphicFramePr>
        <p:xfrm>
          <a:off x="1912939" y="2573338"/>
          <a:ext cx="8229601" cy="1731962"/>
        </p:xfrm>
        <a:graphic>
          <a:graphicData uri="http://schemas.openxmlformats.org/drawingml/2006/table">
            <a:tbl>
              <a:tblPr firstRow="1" bandRow="1">
                <a:tableStyleId>{5C22544A-7EE6-4342-B048-85BDC9FD1C3A}</a:tableStyleId>
              </a:tblPr>
              <a:tblGrid>
                <a:gridCol w="1211547">
                  <a:extLst>
                    <a:ext uri="{9D8B030D-6E8A-4147-A177-3AD203B41FA5}">
                      <a16:colId xmlns:a16="http://schemas.microsoft.com/office/drawing/2014/main" xmlns="" val="20000"/>
                    </a:ext>
                  </a:extLst>
                </a:gridCol>
                <a:gridCol w="3733800">
                  <a:extLst>
                    <a:ext uri="{9D8B030D-6E8A-4147-A177-3AD203B41FA5}">
                      <a16:colId xmlns:a16="http://schemas.microsoft.com/office/drawing/2014/main" xmlns="" val="20001"/>
                    </a:ext>
                  </a:extLst>
                </a:gridCol>
                <a:gridCol w="3284254">
                  <a:extLst>
                    <a:ext uri="{9D8B030D-6E8A-4147-A177-3AD203B41FA5}">
                      <a16:colId xmlns:a16="http://schemas.microsoft.com/office/drawing/2014/main" xmlns="" val="20002"/>
                    </a:ext>
                  </a:extLst>
                </a:gridCol>
              </a:tblGrid>
              <a:tr h="640306">
                <a:tc>
                  <a:txBody>
                    <a:bodyPr/>
                    <a:lstStyle/>
                    <a:p>
                      <a:pPr algn="ctr"/>
                      <a:r>
                        <a:rPr lang="hi-IN" sz="1800" b="1" dirty="0">
                          <a:latin typeface="Zawgyi-One" pitchFamily="34" charset="0"/>
                          <a:cs typeface="+mj-cs"/>
                        </a:rPr>
                        <a:t>कामको प्रकार</a:t>
                      </a:r>
                      <a:endParaRPr lang="en-US" sz="1800" b="1" dirty="0">
                        <a:latin typeface="Zawgyi-One" pitchFamily="34" charset="0"/>
                        <a:cs typeface="+mj-cs"/>
                      </a:endParaRPr>
                    </a:p>
                  </a:txBody>
                  <a:tcPr marT="45716" marB="45716" anchor="ctr"/>
                </a:tc>
                <a:tc>
                  <a:txBody>
                    <a:bodyPr/>
                    <a:lstStyle/>
                    <a:p>
                      <a:pPr algn="ctr"/>
                      <a:r>
                        <a:rPr lang="hi-IN" sz="1800" b="1" dirty="0">
                          <a:latin typeface="Zawgyi-One" pitchFamily="34" charset="0"/>
                          <a:cs typeface="+mj-cs"/>
                        </a:rPr>
                        <a:t>सामान्य काम गर्ने घण्टा भित्र</a:t>
                      </a:r>
                      <a:r>
                        <a:rPr lang="en-US" sz="1800" b="1" dirty="0">
                          <a:latin typeface="Zawgyi-One" pitchFamily="34" charset="0"/>
                          <a:cs typeface="+mj-cs"/>
                        </a:rPr>
                        <a:t/>
                      </a:r>
                      <a:br>
                        <a:rPr lang="en-US" sz="1800" b="1" dirty="0">
                          <a:latin typeface="Zawgyi-One" pitchFamily="34" charset="0"/>
                          <a:cs typeface="+mj-cs"/>
                        </a:rPr>
                      </a:br>
                      <a:r>
                        <a:rPr lang="hi-IN" sz="1800" b="1" dirty="0">
                          <a:latin typeface="Zawgyi-One" pitchFamily="34" charset="0"/>
                          <a:cs typeface="+mj-cs"/>
                        </a:rPr>
                        <a:t>पहिलो आठ (</a:t>
                      </a:r>
                      <a:r>
                        <a:rPr lang="hi-IN" sz="1800" b="0" i="0" kern="1200" dirty="0">
                          <a:solidFill>
                            <a:schemeClr val="lt1"/>
                          </a:solidFill>
                          <a:effectLst/>
                          <a:latin typeface="+mn-lt"/>
                          <a:ea typeface="+mn-ea"/>
                          <a:cs typeface="+mn-cs"/>
                        </a:rPr>
                        <a:t>८</a:t>
                      </a:r>
                      <a:r>
                        <a:rPr lang="hi-IN" sz="1800" b="1" dirty="0">
                          <a:latin typeface="Zawgyi-One" pitchFamily="34" charset="0"/>
                          <a:cs typeface="+mj-cs"/>
                        </a:rPr>
                        <a:t>) घण्टा</a:t>
                      </a:r>
                      <a:endParaRPr lang="en-US" sz="1800" b="1" dirty="0">
                        <a:latin typeface="Zawgyi-One" pitchFamily="34" charset="0"/>
                        <a:cs typeface="+mj-cs"/>
                      </a:endParaRPr>
                    </a:p>
                  </a:txBody>
                  <a:tcPr marT="45716" marB="45716" anchor="ctr"/>
                </a:tc>
                <a:tc>
                  <a:txBody>
                    <a:bodyPr/>
                    <a:lstStyle/>
                    <a:p>
                      <a:pPr algn="ctr"/>
                      <a:r>
                        <a:rPr lang="hi-IN" sz="1800" b="1" dirty="0">
                          <a:latin typeface="Zawgyi-One" pitchFamily="34" charset="0"/>
                          <a:cs typeface="+mj-cs"/>
                        </a:rPr>
                        <a:t>समयको क्रमसँगै</a:t>
                      </a:r>
                      <a:r>
                        <a:rPr lang="en-US" sz="1800" b="1" dirty="0">
                          <a:latin typeface="Zawgyi-One" pitchFamily="34" charset="0"/>
                          <a:cs typeface="+mj-cs"/>
                        </a:rPr>
                        <a:t/>
                      </a:r>
                      <a:br>
                        <a:rPr lang="en-US" sz="1800" b="1" dirty="0">
                          <a:latin typeface="Zawgyi-One" pitchFamily="34" charset="0"/>
                          <a:cs typeface="+mj-cs"/>
                        </a:rPr>
                      </a:br>
                      <a:r>
                        <a:rPr lang="en-US" sz="1800" b="1" dirty="0">
                          <a:latin typeface="Zawgyi-One" pitchFamily="34" charset="0"/>
                          <a:cs typeface="+mj-cs"/>
                        </a:rPr>
                        <a:t>(</a:t>
                      </a:r>
                      <a:r>
                        <a:rPr lang="hi-IN" sz="1800" b="1" dirty="0">
                          <a:latin typeface="Zawgyi-One" pitchFamily="34" charset="0"/>
                          <a:cs typeface="+mj-cs"/>
                        </a:rPr>
                        <a:t>आठ (</a:t>
                      </a:r>
                      <a:r>
                        <a:rPr lang="hi-IN" sz="1800" b="0" i="0" kern="1200" dirty="0">
                          <a:solidFill>
                            <a:schemeClr val="lt1"/>
                          </a:solidFill>
                          <a:effectLst/>
                          <a:latin typeface="+mn-lt"/>
                          <a:ea typeface="+mn-ea"/>
                          <a:cs typeface="+mn-cs"/>
                        </a:rPr>
                        <a:t>८</a:t>
                      </a:r>
                      <a:r>
                        <a:rPr lang="hi-IN" sz="1800" b="1" dirty="0">
                          <a:latin typeface="Zawgyi-One" pitchFamily="34" charset="0"/>
                          <a:cs typeface="+mj-cs"/>
                        </a:rPr>
                        <a:t>) घण्टा पछि</a:t>
                      </a:r>
                      <a:r>
                        <a:rPr lang="en-US" sz="1800" b="1" dirty="0">
                          <a:latin typeface="Zawgyi-One" pitchFamily="34" charset="0"/>
                          <a:cs typeface="+mj-cs"/>
                        </a:rPr>
                        <a:t>)</a:t>
                      </a:r>
                    </a:p>
                  </a:txBody>
                  <a:tcPr marT="45716" marB="45716" anchor="ctr"/>
                </a:tc>
                <a:extLst>
                  <a:ext uri="{0D108BD9-81ED-4DB2-BD59-A6C34878D82A}">
                    <a16:rowId xmlns:a16="http://schemas.microsoft.com/office/drawing/2014/main" xmlns="" val="10000"/>
                  </a:ext>
                </a:extLst>
              </a:tr>
              <a:tr h="1091656">
                <a:tc>
                  <a:txBody>
                    <a:bodyPr/>
                    <a:lstStyle/>
                    <a:p>
                      <a:r>
                        <a:rPr lang="hi-IN" sz="1600" dirty="0">
                          <a:latin typeface="Zawgyi-One" pitchFamily="34" charset="0"/>
                          <a:cs typeface="+mj-cs"/>
                        </a:rPr>
                        <a:t>आराम दिन</a:t>
                      </a:r>
                      <a:endParaRPr lang="en-US" sz="1600" dirty="0">
                        <a:latin typeface="Zawgyi-One" pitchFamily="34" charset="0"/>
                        <a:cs typeface="+mj-cs"/>
                      </a:endParaRPr>
                    </a:p>
                  </a:txBody>
                  <a:tcPr marT="45679" marB="45679"/>
                </a:tc>
                <a:tc>
                  <a:txBody>
                    <a:bodyPr/>
                    <a:lstStyle/>
                    <a:p>
                      <a:r>
                        <a:rPr lang="hi-IN" sz="1600" dirty="0">
                          <a:latin typeface="Zawgyi-One" pitchFamily="34" charset="0"/>
                          <a:cs typeface="+mj-cs"/>
                        </a:rPr>
                        <a:t>०.० </a:t>
                      </a:r>
                      <a:r>
                        <a:rPr lang="en-US" sz="1600" dirty="0">
                          <a:latin typeface="Zawgyi-One" pitchFamily="34" charset="0"/>
                          <a:cs typeface="+mj-cs"/>
                        </a:rPr>
                        <a:t>x ORP </a:t>
                      </a:r>
                      <a:r>
                        <a:rPr lang="hi-IN" sz="1600" dirty="0">
                          <a:latin typeface="Zawgyi-One" pitchFamily="34" charset="0"/>
                          <a:cs typeface="+mj-cs"/>
                        </a:rPr>
                        <a:t>यदि आधा दिन भन्दा बढि काम गर्दैन</a:t>
                      </a:r>
                    </a:p>
                    <a:p>
                      <a:r>
                        <a:rPr lang="hi-IN" sz="1600" dirty="0">
                          <a:latin typeface="Zawgyi-One" pitchFamily="34" charset="0"/>
                          <a:cs typeface="+mj-cs"/>
                        </a:rPr>
                        <a:t>१.० </a:t>
                      </a:r>
                      <a:r>
                        <a:rPr lang="en-US" sz="1600" dirty="0">
                          <a:latin typeface="Zawgyi-One" pitchFamily="34" charset="0"/>
                          <a:cs typeface="+mj-cs"/>
                        </a:rPr>
                        <a:t>x ORP </a:t>
                      </a:r>
                      <a:r>
                        <a:rPr lang="hi-IN" sz="1600" dirty="0">
                          <a:latin typeface="Zawgyi-One" pitchFamily="34" charset="0"/>
                          <a:cs typeface="+mj-cs"/>
                        </a:rPr>
                        <a:t>यदि आधा दिन भन्दा बढी काम गर्दछ तर एक दिन भन्दा बढि</a:t>
                      </a:r>
                      <a:endParaRPr lang="en-US" sz="1600" dirty="0">
                        <a:latin typeface="Zawgyi-One" pitchFamily="34" charset="0"/>
                        <a:cs typeface="+mj-cs"/>
                      </a:endParaRPr>
                    </a:p>
                  </a:txBody>
                  <a:tcPr marT="45679" marB="45679"/>
                </a:tc>
                <a:tc>
                  <a:txBody>
                    <a:bodyPr/>
                    <a:lstStyle/>
                    <a:p>
                      <a:r>
                        <a:rPr lang="hi-IN" sz="1600" dirty="0">
                          <a:latin typeface="Zawgyi-One" pitchFamily="34" charset="0"/>
                          <a:cs typeface="+mj-cs"/>
                        </a:rPr>
                        <a:t>२.० </a:t>
                      </a:r>
                      <a:r>
                        <a:rPr lang="en-US" sz="1600" dirty="0">
                          <a:latin typeface="Zawgyi-One" pitchFamily="34" charset="0"/>
                          <a:cs typeface="+mj-cs"/>
                        </a:rPr>
                        <a:t>x </a:t>
                      </a:r>
                      <a:r>
                        <a:rPr lang="hi-IN" sz="1600" dirty="0">
                          <a:latin typeface="Zawgyi-One" pitchFamily="34" charset="0"/>
                          <a:cs typeface="+mj-cs"/>
                        </a:rPr>
                        <a:t>प्रति घण्टा दर </a:t>
                      </a:r>
                      <a:r>
                        <a:rPr lang="en-US" sz="1600" dirty="0">
                          <a:latin typeface="Zawgyi-One" pitchFamily="34" charset="0"/>
                          <a:cs typeface="+mj-cs"/>
                        </a:rPr>
                        <a:t>x </a:t>
                      </a:r>
                      <a:r>
                        <a:rPr lang="hi-IN" sz="1600" dirty="0">
                          <a:latin typeface="Zawgyi-One" pitchFamily="34" charset="0"/>
                          <a:cs typeface="+mj-cs"/>
                        </a:rPr>
                        <a:t>न। एक दिन भन्दा बढि प्रदर्शन गरिएको ओभरटाइम घण्टाको</a:t>
                      </a:r>
                      <a:endParaRPr lang="en-US" sz="1600" dirty="0">
                        <a:latin typeface="Zawgyi-One" pitchFamily="34" charset="0"/>
                        <a:cs typeface="+mj-cs"/>
                      </a:endParaRPr>
                    </a:p>
                  </a:txBody>
                  <a:tcPr marT="45679" marB="45679"/>
                </a:tc>
                <a:extLst>
                  <a:ext uri="{0D108BD9-81ED-4DB2-BD59-A6C34878D82A}">
                    <a16:rowId xmlns:a16="http://schemas.microsoft.com/office/drawing/2014/main" xmlns="" val="10001"/>
                  </a:ext>
                </a:extLst>
              </a:tr>
            </a:tbl>
          </a:graphicData>
        </a:graphic>
      </p:graphicFrame>
      <p:sp>
        <p:nvSpPr>
          <p:cNvPr id="5" name="TextBox 4">
            <a:extLst>
              <a:ext uri="{FF2B5EF4-FFF2-40B4-BE49-F238E27FC236}">
                <a16:creationId xmlns:a16="http://schemas.microsoft.com/office/drawing/2014/main" xmlns="" id="{147B2308-32D5-1882-6D06-A22F16EA471A}"/>
              </a:ext>
            </a:extLst>
          </p:cNvPr>
          <p:cNvSpPr txBox="1"/>
          <p:nvPr/>
        </p:nvSpPr>
        <p:spPr>
          <a:xfrm>
            <a:off x="1981200" y="4502151"/>
            <a:ext cx="7924800" cy="2030413"/>
          </a:xfrm>
          <a:prstGeom prst="rect">
            <a:avLst/>
          </a:prstGeom>
          <a:noFill/>
        </p:spPr>
        <p:txBody>
          <a:bodyPr>
            <a:spAutoFit/>
          </a:bodyPr>
          <a:lstStyle/>
          <a:p>
            <a:pPr>
              <a:defRPr/>
            </a:pPr>
            <a:r>
              <a:rPr lang="en-US" dirty="0">
                <a:solidFill>
                  <a:schemeClr val="accent5">
                    <a:lumMod val="75000"/>
                  </a:schemeClr>
                </a:solidFill>
              </a:rPr>
              <a:t>According to the International </a:t>
            </a:r>
            <a:r>
              <a:rPr lang="en-US" dirty="0" err="1">
                <a:solidFill>
                  <a:schemeClr val="accent5">
                    <a:lumMod val="75000"/>
                  </a:schemeClr>
                </a:solidFill>
              </a:rPr>
              <a:t>Labour</a:t>
            </a:r>
            <a:r>
              <a:rPr lang="en-US" dirty="0">
                <a:solidFill>
                  <a:schemeClr val="accent5">
                    <a:lumMod val="75000"/>
                  </a:schemeClr>
                </a:solidFill>
              </a:rPr>
              <a:t> Organization (ILO) indicator, PTSB will not arrange Rest Day work. In the event that there is a needs to work on the Rest Day, the overtime calculation should follow as above.</a:t>
            </a:r>
            <a:r>
              <a:rPr lang="en-US" dirty="0"/>
              <a:t/>
            </a:r>
            <a:br>
              <a:rPr lang="en-US" dirty="0"/>
            </a:br>
            <a:r>
              <a:rPr lang="en-US" dirty="0"/>
              <a:t/>
            </a:r>
            <a:br>
              <a:rPr lang="en-US" dirty="0"/>
            </a:br>
            <a:r>
              <a:rPr lang="hi-IN" b="1" dirty="0"/>
              <a:t>अन्तर्राष्ट्रिय श्रम संगठन (आईएलओ) को सूचक अनुसार, </a:t>
            </a:r>
            <a:r>
              <a:rPr lang="en-US" b="1" dirty="0"/>
              <a:t>PTSB </a:t>
            </a:r>
            <a:r>
              <a:rPr lang="hi-IN" b="1" dirty="0"/>
              <a:t>ले विश्राम दिनको कामको व्यवस्था गर्दैन। विश्राम दिनमा काम गर्न आवश्यक छ भने, ओभरटाइम गणना माथिको रूपमा पालना गर्नुपर्छ।</a:t>
            </a:r>
            <a:endParaRPr lang="en-MY"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E73F00-6699-B8D5-65F1-986C405BA4BD}"/>
              </a:ext>
            </a:extLst>
          </p:cNvPr>
          <p:cNvSpPr>
            <a:spLocks noGrp="1"/>
          </p:cNvSpPr>
          <p:nvPr>
            <p:ph type="title"/>
          </p:nvPr>
        </p:nvSpPr>
        <p:spPr>
          <a:xfrm>
            <a:off x="1692276" y="238538"/>
            <a:ext cx="8670925" cy="905565"/>
          </a:xfrm>
          <a:solidFill>
            <a:schemeClr val="bg1"/>
          </a:solidFill>
        </p:spPr>
        <p:txBody>
          <a:bodyPr rtlCol="0">
            <a:normAutofit fontScale="90000"/>
          </a:bodyPr>
          <a:lstStyle/>
          <a:p>
            <a:pPr algn="ctr">
              <a:lnSpc>
                <a:spcPct val="100000"/>
              </a:lnSpc>
              <a:defRPr/>
            </a:pPr>
            <a:r>
              <a:rPr lang="en-US" sz="2400" b="1" dirty="0">
                <a:solidFill>
                  <a:srgbClr val="C00000"/>
                </a:solidFill>
                <a:latin typeface="+mn-lt"/>
              </a:rPr>
              <a:t>          Ordinary Rate Pay (ORP) for OT Calculation – Public Holiday OT (3.0)</a:t>
            </a:r>
            <a:br>
              <a:rPr lang="en-US" sz="2400" b="1" dirty="0">
                <a:solidFill>
                  <a:srgbClr val="C00000"/>
                </a:solidFill>
                <a:latin typeface="+mn-lt"/>
              </a:rPr>
            </a:br>
            <a:r>
              <a:rPr lang="ne-NP" sz="3600" b="1" dirty="0">
                <a:latin typeface="+mn-lt"/>
              </a:rPr>
              <a:t>सार्वजनिक बिदा ओभरटाइम</a:t>
            </a:r>
            <a:r>
              <a:rPr lang="en-MY" sz="3600" b="1" dirty="0">
                <a:latin typeface="+mn-lt"/>
              </a:rPr>
              <a:t> (3.0) </a:t>
            </a:r>
            <a:endParaRPr lang="en-US" b="1" i="1" dirty="0">
              <a:solidFill>
                <a:srgbClr val="FF0000"/>
              </a:solidFill>
              <a:latin typeface="+mn-lt"/>
            </a:endParaRPr>
          </a:p>
        </p:txBody>
      </p:sp>
      <p:pic>
        <p:nvPicPr>
          <p:cNvPr id="1026" name="Picture 2" descr="Salary Calculation Svg Png Icon Free Download (#383083) - OnlineWebFonts.COM">
            <a:extLst>
              <a:ext uri="{FF2B5EF4-FFF2-40B4-BE49-F238E27FC236}">
                <a16:creationId xmlns:a16="http://schemas.microsoft.com/office/drawing/2014/main" xmlns="" id="{3EF640A1-6B39-7F70-5E72-28EA632DDC37}"/>
              </a:ext>
            </a:extLst>
          </p:cNvPr>
          <p:cNvPicPr>
            <a:picLocks noChangeAspect="1" noChangeArrowheads="1"/>
          </p:cNvPicPr>
          <p:nvPr/>
        </p:nvPicPr>
        <p:blipFill>
          <a:blip r:embed="rId2">
            <a:duotone>
              <a:schemeClr val="accent5">
                <a:shade val="45000"/>
                <a:satMod val="135000"/>
              </a:schemeClr>
              <a:prstClr val="white"/>
            </a:duotone>
          </a:blip>
          <a:srcRect/>
          <a:stretch>
            <a:fillRect/>
          </a:stretch>
        </p:blipFill>
        <p:spPr bwMode="auto">
          <a:xfrm>
            <a:off x="1828800" y="305884"/>
            <a:ext cx="677884" cy="715130"/>
          </a:xfrm>
          <a:prstGeom prst="rect">
            <a:avLst/>
          </a:prstGeom>
          <a:noFill/>
        </p:spPr>
      </p:pic>
      <p:sp>
        <p:nvSpPr>
          <p:cNvPr id="45060" name="TextBox 22">
            <a:extLst>
              <a:ext uri="{FF2B5EF4-FFF2-40B4-BE49-F238E27FC236}">
                <a16:creationId xmlns:a16="http://schemas.microsoft.com/office/drawing/2014/main" xmlns="" id="{612F7F53-0E03-C304-356B-EF49BDD437A0}"/>
              </a:ext>
            </a:extLst>
          </p:cNvPr>
          <p:cNvSpPr txBox="1">
            <a:spLocks noChangeArrowheads="1"/>
          </p:cNvSpPr>
          <p:nvPr/>
        </p:nvSpPr>
        <p:spPr bwMode="auto">
          <a:xfrm>
            <a:off x="1698625" y="4000915"/>
            <a:ext cx="86868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b="1">
                <a:solidFill>
                  <a:srgbClr val="C00000"/>
                </a:solidFill>
              </a:rPr>
              <a:t>Calculation </a:t>
            </a:r>
            <a:r>
              <a:rPr lang="en-US" altLang="en-US" sz="2000" b="1"/>
              <a:t>  </a:t>
            </a:r>
            <a:r>
              <a:rPr lang="ne-NP" altLang="en-US" sz="2000" b="1"/>
              <a:t>गणना</a:t>
            </a:r>
            <a:r>
              <a:rPr lang="en-US" altLang="en-US" sz="2000" b="1"/>
              <a:t>   : </a:t>
            </a:r>
            <a:endParaRPr lang="en-MY" altLang="en-US" sz="2000" b="1"/>
          </a:p>
        </p:txBody>
      </p:sp>
      <p:sp>
        <p:nvSpPr>
          <p:cNvPr id="45061" name="TextBox 9">
            <a:extLst>
              <a:ext uri="{FF2B5EF4-FFF2-40B4-BE49-F238E27FC236}">
                <a16:creationId xmlns:a16="http://schemas.microsoft.com/office/drawing/2014/main" xmlns="" id="{14EE451F-C40C-258B-41C1-67B068A90A87}"/>
              </a:ext>
            </a:extLst>
          </p:cNvPr>
          <p:cNvSpPr txBox="1">
            <a:spLocks noChangeArrowheads="1"/>
          </p:cNvSpPr>
          <p:nvPr/>
        </p:nvSpPr>
        <p:spPr bwMode="auto">
          <a:xfrm>
            <a:off x="1698625" y="4464466"/>
            <a:ext cx="4450384"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t>Day &amp; Night Shift Daily ORP = RM 57.69/Day</a:t>
            </a:r>
          </a:p>
          <a:p>
            <a:pPr eaLnBrk="1" hangingPunct="1"/>
            <a:endParaRPr lang="en-US" altLang="en-US" sz="1400" b="1" dirty="0"/>
          </a:p>
          <a:p>
            <a:r>
              <a:rPr lang="en-US" altLang="en-US" sz="1400" b="1" dirty="0"/>
              <a:t>Day &amp; Night Shift Hourly ORP = RM 7.21/Hour </a:t>
            </a:r>
            <a:endParaRPr lang="en-MY" altLang="en-US" sz="1400" b="1" dirty="0"/>
          </a:p>
        </p:txBody>
      </p:sp>
      <p:graphicFrame>
        <p:nvGraphicFramePr>
          <p:cNvPr id="3" name="Table 2">
            <a:extLst>
              <a:ext uri="{FF2B5EF4-FFF2-40B4-BE49-F238E27FC236}">
                <a16:creationId xmlns:a16="http://schemas.microsoft.com/office/drawing/2014/main" xmlns="" id="{9D4196BD-A1B0-7B0D-0158-81BF6A60850B}"/>
              </a:ext>
            </a:extLst>
          </p:cNvPr>
          <p:cNvGraphicFramePr>
            <a:graphicFrameLocks noGrp="1"/>
          </p:cNvGraphicFramePr>
          <p:nvPr/>
        </p:nvGraphicFramePr>
        <p:xfrm>
          <a:off x="1912938" y="1208088"/>
          <a:ext cx="8229600" cy="514350"/>
        </p:xfrm>
        <a:graphic>
          <a:graphicData uri="http://schemas.openxmlformats.org/drawingml/2006/table">
            <a:tbl>
              <a:tblPr/>
              <a:tblGrid>
                <a:gridCol w="1126429">
                  <a:extLst>
                    <a:ext uri="{9D8B030D-6E8A-4147-A177-3AD203B41FA5}">
                      <a16:colId xmlns:a16="http://schemas.microsoft.com/office/drawing/2014/main" xmlns="" val="20000"/>
                    </a:ext>
                  </a:extLst>
                </a:gridCol>
                <a:gridCol w="3437918">
                  <a:extLst>
                    <a:ext uri="{9D8B030D-6E8A-4147-A177-3AD203B41FA5}">
                      <a16:colId xmlns:a16="http://schemas.microsoft.com/office/drawing/2014/main" xmlns="" val="20001"/>
                    </a:ext>
                  </a:extLst>
                </a:gridCol>
                <a:gridCol w="3665253">
                  <a:extLst>
                    <a:ext uri="{9D8B030D-6E8A-4147-A177-3AD203B41FA5}">
                      <a16:colId xmlns:a16="http://schemas.microsoft.com/office/drawing/2014/main" xmlns="" val="20002"/>
                    </a:ext>
                  </a:extLst>
                </a:gridCol>
              </a:tblGrid>
              <a:tr h="514350">
                <a:tc>
                  <a:txBody>
                    <a:bodyPr/>
                    <a:lstStyle/>
                    <a:p>
                      <a:pPr marL="0" marR="0" lvl="0" indent="0" algn="ctr" defTabSz="914400" rtl="0" eaLnBrk="1" fontAlgn="base" latinLnBrk="0" hangingPunct="1">
                        <a:lnSpc>
                          <a:spcPct val="120000"/>
                        </a:lnSpc>
                        <a:spcBef>
                          <a:spcPct val="0"/>
                        </a:spcBef>
                        <a:spcAft>
                          <a:spcPct val="0"/>
                        </a:spcAft>
                        <a:buClrTx/>
                        <a:buSzTx/>
                        <a:buFontTx/>
                        <a:buNone/>
                        <a:tabLst>
                          <a:tab pos="449263" algn="l"/>
                        </a:tabLst>
                      </a:pPr>
                      <a:r>
                        <a:rPr kumimoji="0" lang="en-GB" sz="1400" b="1" i="0" u="none" strike="noStrike" cap="none" normalizeH="0" baseline="0" dirty="0">
                          <a:ln>
                            <a:noFill/>
                          </a:ln>
                          <a:solidFill>
                            <a:schemeClr val="accent5">
                              <a:lumMod val="75000"/>
                            </a:schemeClr>
                          </a:solidFill>
                          <a:effectLst/>
                          <a:latin typeface="+mn-lt"/>
                        </a:rPr>
                        <a:t>Type of work</a:t>
                      </a:r>
                      <a:endParaRPr kumimoji="0" lang="en-MY" sz="1400" b="1"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2FFB1"/>
                    </a:solid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tab pos="449263" algn="l"/>
                        </a:tabLst>
                      </a:pPr>
                      <a:r>
                        <a:rPr kumimoji="0" lang="en-GB" sz="1400" b="1" i="0" u="none" strike="noStrike" cap="none" normalizeH="0" baseline="0" dirty="0">
                          <a:ln>
                            <a:noFill/>
                          </a:ln>
                          <a:solidFill>
                            <a:schemeClr val="accent5">
                              <a:lumMod val="75000"/>
                            </a:schemeClr>
                          </a:solidFill>
                          <a:effectLst/>
                          <a:latin typeface="+mn-lt"/>
                        </a:rPr>
                        <a:t>Within normal working hour (first 8 hrs)</a:t>
                      </a:r>
                      <a:endParaRPr kumimoji="0" lang="en-MY" sz="1400" b="1"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2FFB1"/>
                    </a:solidFill>
                  </a:tcPr>
                </a:tc>
                <a:tc>
                  <a:txBody>
                    <a:bodyPr/>
                    <a:lstStyle/>
                    <a:p>
                      <a:pPr marL="0" marR="0" lvl="0" indent="0" algn="ctr" defTabSz="914400" rtl="0" eaLnBrk="1" fontAlgn="base" latinLnBrk="0" hangingPunct="1">
                        <a:lnSpc>
                          <a:spcPct val="120000"/>
                        </a:lnSpc>
                        <a:spcBef>
                          <a:spcPct val="0"/>
                        </a:spcBef>
                        <a:spcAft>
                          <a:spcPct val="0"/>
                        </a:spcAft>
                        <a:buClrTx/>
                        <a:buSzTx/>
                        <a:buFontTx/>
                        <a:buNone/>
                        <a:tabLst>
                          <a:tab pos="449263" algn="l"/>
                        </a:tabLst>
                      </a:pPr>
                      <a:r>
                        <a:rPr kumimoji="0" lang="en-GB" sz="1400" b="1" i="0" u="none" strike="noStrike" cap="none" normalizeH="0" baseline="0" dirty="0">
                          <a:ln>
                            <a:noFill/>
                          </a:ln>
                          <a:solidFill>
                            <a:schemeClr val="accent5">
                              <a:lumMod val="75000"/>
                            </a:schemeClr>
                          </a:solidFill>
                          <a:effectLst/>
                          <a:latin typeface="+mn-lt"/>
                        </a:rPr>
                        <a:t>Overtime (after 8 hrs)</a:t>
                      </a:r>
                      <a:endParaRPr kumimoji="0" lang="en-MY" sz="1400" b="1"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2FFB1"/>
                    </a:solidFill>
                  </a:tcPr>
                </a:tc>
                <a:extLst>
                  <a:ext uri="{0D108BD9-81ED-4DB2-BD59-A6C34878D82A}">
                    <a16:rowId xmlns:a16="http://schemas.microsoft.com/office/drawing/2014/main" xmlns="" val="10000"/>
                  </a:ext>
                </a:extLst>
              </a:tr>
            </a:tbl>
          </a:graphicData>
        </a:graphic>
      </p:graphicFrame>
      <p:graphicFrame>
        <p:nvGraphicFramePr>
          <p:cNvPr id="4" name="Table 3">
            <a:extLst>
              <a:ext uri="{FF2B5EF4-FFF2-40B4-BE49-F238E27FC236}">
                <a16:creationId xmlns:a16="http://schemas.microsoft.com/office/drawing/2014/main" xmlns="" id="{75B8EED4-6A9A-E034-4EEF-70A2D773E49E}"/>
              </a:ext>
            </a:extLst>
          </p:cNvPr>
          <p:cNvGraphicFramePr>
            <a:graphicFrameLocks noGrp="1"/>
          </p:cNvGraphicFramePr>
          <p:nvPr/>
        </p:nvGraphicFramePr>
        <p:xfrm>
          <a:off x="1912938" y="1698626"/>
          <a:ext cx="8229600" cy="631825"/>
        </p:xfrm>
        <a:graphic>
          <a:graphicData uri="http://schemas.openxmlformats.org/drawingml/2006/table">
            <a:tbl>
              <a:tblPr/>
              <a:tblGrid>
                <a:gridCol w="1126429">
                  <a:extLst>
                    <a:ext uri="{9D8B030D-6E8A-4147-A177-3AD203B41FA5}">
                      <a16:colId xmlns:a16="http://schemas.microsoft.com/office/drawing/2014/main" xmlns="" val="20000"/>
                    </a:ext>
                  </a:extLst>
                </a:gridCol>
                <a:gridCol w="3437918">
                  <a:extLst>
                    <a:ext uri="{9D8B030D-6E8A-4147-A177-3AD203B41FA5}">
                      <a16:colId xmlns:a16="http://schemas.microsoft.com/office/drawing/2014/main" xmlns="" val="20001"/>
                    </a:ext>
                  </a:extLst>
                </a:gridCol>
                <a:gridCol w="3665253">
                  <a:extLst>
                    <a:ext uri="{9D8B030D-6E8A-4147-A177-3AD203B41FA5}">
                      <a16:colId xmlns:a16="http://schemas.microsoft.com/office/drawing/2014/main" xmlns="" val="20002"/>
                    </a:ext>
                  </a:extLst>
                </a:gridCol>
              </a:tblGrid>
              <a:tr h="631825">
                <a:tc>
                  <a:txBody>
                    <a:bodyPr/>
                    <a:lstStyle/>
                    <a:p>
                      <a:pPr marL="0" marR="0" lvl="0" indent="0" algn="l" defTabSz="914400" rtl="0" eaLnBrk="1" fontAlgn="base" latinLnBrk="0" hangingPunct="1">
                        <a:lnSpc>
                          <a:spcPct val="120000"/>
                        </a:lnSpc>
                        <a:spcBef>
                          <a:spcPct val="0"/>
                        </a:spcBef>
                        <a:spcAft>
                          <a:spcPct val="0"/>
                        </a:spcAft>
                        <a:buClrTx/>
                        <a:buSzTx/>
                        <a:buFontTx/>
                        <a:buNone/>
                        <a:tabLst>
                          <a:tab pos="449263" algn="l"/>
                        </a:tabLst>
                      </a:pPr>
                      <a:r>
                        <a:rPr kumimoji="0" lang="en-GB" sz="1600" b="1" i="0" u="none" strike="noStrike" cap="none" normalizeH="0" baseline="0" dirty="0">
                          <a:ln>
                            <a:noFill/>
                          </a:ln>
                          <a:solidFill>
                            <a:schemeClr val="accent5">
                              <a:lumMod val="75000"/>
                            </a:schemeClr>
                          </a:solidFill>
                          <a:effectLst/>
                          <a:latin typeface="+mn-lt"/>
                        </a:rPr>
                        <a:t>Public Holiday </a:t>
                      </a:r>
                      <a:endParaRPr kumimoji="0" lang="en-MY" sz="1600" b="1"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2FFB1"/>
                    </a:solidFill>
                  </a:tcPr>
                </a:tc>
                <a:tc>
                  <a:txBody>
                    <a:bodyPr/>
                    <a:lstStyle/>
                    <a:p>
                      <a:pPr marL="342900" marR="0" lvl="0" indent="-342900" algn="l" defTabSz="914400" rtl="0" eaLnBrk="1" fontAlgn="base" latinLnBrk="0" hangingPunct="1">
                        <a:lnSpc>
                          <a:spcPct val="120000"/>
                        </a:lnSpc>
                        <a:spcBef>
                          <a:spcPct val="0"/>
                        </a:spcBef>
                        <a:spcAft>
                          <a:spcPct val="0"/>
                        </a:spcAft>
                        <a:buClrTx/>
                        <a:buSzTx/>
                        <a:buFont typeface="Symbol" pitchFamily="18" charset="2"/>
                        <a:buChar char=""/>
                        <a:tabLst>
                          <a:tab pos="111125" algn="l"/>
                        </a:tabLst>
                      </a:pPr>
                      <a:r>
                        <a:rPr kumimoji="0" lang="en-GB" sz="1600" b="0" i="0" u="none" strike="noStrike" cap="none" normalizeH="0" baseline="0" dirty="0">
                          <a:ln>
                            <a:noFill/>
                          </a:ln>
                          <a:solidFill>
                            <a:schemeClr val="accent5">
                              <a:lumMod val="75000"/>
                            </a:schemeClr>
                          </a:solidFill>
                          <a:effectLst/>
                          <a:latin typeface="+mn-lt"/>
                        </a:rPr>
                        <a:t>2.0 x ORP if work not more than one day</a:t>
                      </a:r>
                      <a:endParaRPr kumimoji="0" lang="en-MY" sz="1600" b="0" i="0" u="none" strike="noStrike" cap="none" normalizeH="0" baseline="0" dirty="0">
                        <a:ln>
                          <a:noFill/>
                        </a:ln>
                        <a:solidFill>
                          <a:schemeClr val="accent5">
                            <a:lumMod val="75000"/>
                          </a:schemeClr>
                        </a:solidFill>
                        <a:effectLst/>
                        <a:latin typeface="+mn-lt"/>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EAE7"/>
                    </a:solidFill>
                  </a:tcPr>
                </a:tc>
                <a:tc>
                  <a:txBody>
                    <a:bodyPr/>
                    <a:lstStyle/>
                    <a:p>
                      <a:pPr marL="342900" marR="0" lvl="0" indent="-342900" algn="l" defTabSz="914400" rtl="0" eaLnBrk="1" fontAlgn="base" latinLnBrk="0" hangingPunct="1">
                        <a:lnSpc>
                          <a:spcPct val="120000"/>
                        </a:lnSpc>
                        <a:spcBef>
                          <a:spcPct val="0"/>
                        </a:spcBef>
                        <a:spcAft>
                          <a:spcPct val="0"/>
                        </a:spcAft>
                        <a:buClrTx/>
                        <a:buSzTx/>
                        <a:buFont typeface="Symbol" pitchFamily="18" charset="2"/>
                        <a:buChar char=""/>
                        <a:tabLst>
                          <a:tab pos="111125" algn="l"/>
                        </a:tabLst>
                      </a:pPr>
                      <a:r>
                        <a:rPr kumimoji="0" lang="en-GB" sz="1600" b="0" i="0" u="none" strike="noStrike" cap="none" normalizeH="0" baseline="0" dirty="0">
                          <a:ln>
                            <a:noFill/>
                          </a:ln>
                          <a:solidFill>
                            <a:schemeClr val="accent5">
                              <a:lumMod val="75000"/>
                            </a:schemeClr>
                          </a:solidFill>
                          <a:effectLst/>
                          <a:latin typeface="+mn-lt"/>
                        </a:rPr>
                        <a:t>3.0 x hourly rate x no. of overtime hours performed in excess of one day </a:t>
                      </a:r>
                      <a:endParaRPr kumimoji="0" lang="en-MY" sz="1600" b="0" i="0" u="none" strike="noStrike" cap="none" normalizeH="0" baseline="0" dirty="0">
                        <a:ln>
                          <a:noFill/>
                        </a:ln>
                        <a:solidFill>
                          <a:schemeClr val="accent5">
                            <a:lumMod val="75000"/>
                          </a:schemeClr>
                        </a:solidFill>
                        <a:effectLst/>
                        <a:latin typeface="+mn-lt"/>
                        <a:ea typeface="新細明體" pitchFamily="18" charset="-12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EAE7"/>
                    </a:solidFill>
                  </a:tcPr>
                </a:tc>
                <a:extLst>
                  <a:ext uri="{0D108BD9-81ED-4DB2-BD59-A6C34878D82A}">
                    <a16:rowId xmlns:a16="http://schemas.microsoft.com/office/drawing/2014/main" xmlns="" val="10000"/>
                  </a:ext>
                </a:extLst>
              </a:tr>
            </a:tbl>
          </a:graphicData>
        </a:graphic>
      </p:graphicFrame>
      <p:graphicFrame>
        <p:nvGraphicFramePr>
          <p:cNvPr id="14" name="Table 13">
            <a:extLst>
              <a:ext uri="{FF2B5EF4-FFF2-40B4-BE49-F238E27FC236}">
                <a16:creationId xmlns:a16="http://schemas.microsoft.com/office/drawing/2014/main" xmlns="" id="{166EC83D-6DFD-7C1F-C8CB-B89F56843BEB}"/>
              </a:ext>
            </a:extLst>
          </p:cNvPr>
          <p:cNvGraphicFramePr>
            <a:graphicFrameLocks noGrp="1"/>
          </p:cNvGraphicFramePr>
          <p:nvPr/>
        </p:nvGraphicFramePr>
        <p:xfrm>
          <a:off x="1912939" y="2330450"/>
          <a:ext cx="8229601" cy="1587500"/>
        </p:xfrm>
        <a:graphic>
          <a:graphicData uri="http://schemas.openxmlformats.org/drawingml/2006/table">
            <a:tbl>
              <a:tblPr firstRow="1" bandRow="1">
                <a:tableStyleId>{5C22544A-7EE6-4342-B048-85BDC9FD1C3A}</a:tableStyleId>
              </a:tblPr>
              <a:tblGrid>
                <a:gridCol w="1135348">
                  <a:extLst>
                    <a:ext uri="{9D8B030D-6E8A-4147-A177-3AD203B41FA5}">
                      <a16:colId xmlns:a16="http://schemas.microsoft.com/office/drawing/2014/main" xmlns="" val="20000"/>
                    </a:ext>
                  </a:extLst>
                </a:gridCol>
                <a:gridCol w="3429000">
                  <a:extLst>
                    <a:ext uri="{9D8B030D-6E8A-4147-A177-3AD203B41FA5}">
                      <a16:colId xmlns:a16="http://schemas.microsoft.com/office/drawing/2014/main" xmlns="" val="20001"/>
                    </a:ext>
                  </a:extLst>
                </a:gridCol>
                <a:gridCol w="3665253">
                  <a:extLst>
                    <a:ext uri="{9D8B030D-6E8A-4147-A177-3AD203B41FA5}">
                      <a16:colId xmlns:a16="http://schemas.microsoft.com/office/drawing/2014/main" xmlns="" val="20002"/>
                    </a:ext>
                  </a:extLst>
                </a:gridCol>
              </a:tblGrid>
              <a:tr h="640126">
                <a:tc>
                  <a:txBody>
                    <a:bodyPr/>
                    <a:lstStyle/>
                    <a:p>
                      <a:pPr algn="ctr"/>
                      <a:r>
                        <a:rPr lang="hi-IN" sz="1800" b="1" dirty="0">
                          <a:latin typeface="Zawgyi-One" pitchFamily="34" charset="0"/>
                          <a:cs typeface="+mj-cs"/>
                        </a:rPr>
                        <a:t>कामको प्रकार</a:t>
                      </a:r>
                      <a:endParaRPr lang="en-US" sz="1800" b="1" dirty="0">
                        <a:latin typeface="Zawgyi-One" pitchFamily="34" charset="0"/>
                        <a:cs typeface="+mj-cs"/>
                      </a:endParaRPr>
                    </a:p>
                  </a:txBody>
                  <a:tcPr marT="45703" marB="45703" anchor="ctr"/>
                </a:tc>
                <a:tc>
                  <a:txBody>
                    <a:bodyPr/>
                    <a:lstStyle/>
                    <a:p>
                      <a:pPr algn="ctr"/>
                      <a:r>
                        <a:rPr lang="hi-IN" sz="1800" b="1" dirty="0">
                          <a:latin typeface="Zawgyi-One" pitchFamily="34" charset="0"/>
                          <a:cs typeface="+mj-cs"/>
                        </a:rPr>
                        <a:t>सामान्य काम गर्ने घण्टा भित्र</a:t>
                      </a:r>
                      <a:r>
                        <a:rPr lang="en-US" sz="1800" b="1" dirty="0">
                          <a:latin typeface="Zawgyi-One" pitchFamily="34" charset="0"/>
                          <a:cs typeface="+mj-cs"/>
                        </a:rPr>
                        <a:t/>
                      </a:r>
                      <a:br>
                        <a:rPr lang="en-US" sz="1800" b="1" dirty="0">
                          <a:latin typeface="Zawgyi-One" pitchFamily="34" charset="0"/>
                          <a:cs typeface="+mj-cs"/>
                        </a:rPr>
                      </a:br>
                      <a:r>
                        <a:rPr lang="hi-IN" sz="1800" b="1" dirty="0">
                          <a:latin typeface="Zawgyi-One" pitchFamily="34" charset="0"/>
                          <a:cs typeface="+mj-cs"/>
                        </a:rPr>
                        <a:t>पहिलो आठ (</a:t>
                      </a:r>
                      <a:r>
                        <a:rPr lang="hi-IN" sz="1800" b="0" i="0" kern="1200" dirty="0">
                          <a:solidFill>
                            <a:schemeClr val="lt1"/>
                          </a:solidFill>
                          <a:effectLst/>
                          <a:latin typeface="+mn-lt"/>
                          <a:ea typeface="+mn-ea"/>
                          <a:cs typeface="+mn-cs"/>
                        </a:rPr>
                        <a:t>८</a:t>
                      </a:r>
                      <a:r>
                        <a:rPr lang="hi-IN" sz="1800" b="1" dirty="0">
                          <a:latin typeface="Zawgyi-One" pitchFamily="34" charset="0"/>
                          <a:cs typeface="+mj-cs"/>
                        </a:rPr>
                        <a:t>) घण्टा</a:t>
                      </a:r>
                      <a:endParaRPr lang="en-US" sz="1800" b="1" dirty="0">
                        <a:latin typeface="Zawgyi-One" pitchFamily="34" charset="0"/>
                        <a:cs typeface="+mj-cs"/>
                      </a:endParaRPr>
                    </a:p>
                  </a:txBody>
                  <a:tcPr marT="45703" marB="45703" anchor="ctr"/>
                </a:tc>
                <a:tc>
                  <a:txBody>
                    <a:bodyPr/>
                    <a:lstStyle/>
                    <a:p>
                      <a:pPr algn="ctr"/>
                      <a:r>
                        <a:rPr lang="hi-IN" sz="1800" b="1" dirty="0">
                          <a:latin typeface="Zawgyi-One" pitchFamily="34" charset="0"/>
                          <a:cs typeface="+mj-cs"/>
                        </a:rPr>
                        <a:t>समयको क्रमसँगै</a:t>
                      </a:r>
                      <a:r>
                        <a:rPr lang="en-US" sz="1800" b="1" dirty="0">
                          <a:latin typeface="Zawgyi-One" pitchFamily="34" charset="0"/>
                          <a:cs typeface="+mj-cs"/>
                        </a:rPr>
                        <a:t/>
                      </a:r>
                      <a:br>
                        <a:rPr lang="en-US" sz="1800" b="1" dirty="0">
                          <a:latin typeface="Zawgyi-One" pitchFamily="34" charset="0"/>
                          <a:cs typeface="+mj-cs"/>
                        </a:rPr>
                      </a:br>
                      <a:r>
                        <a:rPr lang="en-US" sz="1800" b="1" dirty="0">
                          <a:latin typeface="Zawgyi-One" pitchFamily="34" charset="0"/>
                          <a:cs typeface="+mj-cs"/>
                        </a:rPr>
                        <a:t>(</a:t>
                      </a:r>
                      <a:r>
                        <a:rPr lang="hi-IN" sz="1800" b="1" dirty="0">
                          <a:latin typeface="Zawgyi-One" pitchFamily="34" charset="0"/>
                          <a:cs typeface="+mj-cs"/>
                        </a:rPr>
                        <a:t>आठ (</a:t>
                      </a:r>
                      <a:r>
                        <a:rPr lang="hi-IN" sz="1800" b="0" i="0" kern="1200" dirty="0">
                          <a:solidFill>
                            <a:schemeClr val="lt1"/>
                          </a:solidFill>
                          <a:effectLst/>
                          <a:latin typeface="+mn-lt"/>
                          <a:ea typeface="+mn-ea"/>
                          <a:cs typeface="+mn-cs"/>
                        </a:rPr>
                        <a:t>८</a:t>
                      </a:r>
                      <a:r>
                        <a:rPr lang="hi-IN" sz="1800" b="1" dirty="0">
                          <a:latin typeface="Zawgyi-One" pitchFamily="34" charset="0"/>
                          <a:cs typeface="+mj-cs"/>
                        </a:rPr>
                        <a:t>) घण्टा पछि</a:t>
                      </a:r>
                      <a:r>
                        <a:rPr lang="en-US" sz="1800" b="1" dirty="0">
                          <a:latin typeface="Zawgyi-One" pitchFamily="34" charset="0"/>
                          <a:cs typeface="+mj-cs"/>
                        </a:rPr>
                        <a:t>)</a:t>
                      </a:r>
                    </a:p>
                  </a:txBody>
                  <a:tcPr marT="45703" marB="45703" anchor="ctr"/>
                </a:tc>
                <a:extLst>
                  <a:ext uri="{0D108BD9-81ED-4DB2-BD59-A6C34878D82A}">
                    <a16:rowId xmlns:a16="http://schemas.microsoft.com/office/drawing/2014/main" xmlns="" val="10000"/>
                  </a:ext>
                </a:extLst>
              </a:tr>
              <a:tr h="947374">
                <a:tc>
                  <a:txBody>
                    <a:bodyPr/>
                    <a:lstStyle/>
                    <a:p>
                      <a:r>
                        <a:rPr lang="hi-IN" sz="1800" dirty="0">
                          <a:latin typeface="Zawgyi-One" pitchFamily="34" charset="0"/>
                          <a:cs typeface="+mj-cs"/>
                        </a:rPr>
                        <a:t>सार्वजनिक विदा</a:t>
                      </a:r>
                      <a:endParaRPr lang="en-US" sz="1800" dirty="0">
                        <a:latin typeface="Zawgyi-One" pitchFamily="34" charset="0"/>
                        <a:cs typeface="+mj-cs"/>
                      </a:endParaRPr>
                    </a:p>
                  </a:txBody>
                  <a:tcPr marT="45666" marB="45666"/>
                </a:tc>
                <a:tc>
                  <a:txBody>
                    <a:bodyPr/>
                    <a:lstStyle/>
                    <a:p>
                      <a:r>
                        <a:rPr lang="hi-IN" sz="1800" dirty="0">
                          <a:latin typeface="Zawgyi-One" pitchFamily="34" charset="0"/>
                          <a:cs typeface="+mj-cs"/>
                        </a:rPr>
                        <a:t>२.० </a:t>
                      </a:r>
                      <a:r>
                        <a:rPr lang="en-US" sz="1800" dirty="0">
                          <a:latin typeface="Zawgyi-One" pitchFamily="34" charset="0"/>
                          <a:cs typeface="+mj-cs"/>
                        </a:rPr>
                        <a:t>x ORP </a:t>
                      </a:r>
                      <a:r>
                        <a:rPr lang="hi-IN" sz="1800" dirty="0">
                          <a:latin typeface="Zawgyi-One" pitchFamily="34" charset="0"/>
                          <a:cs typeface="+mj-cs"/>
                        </a:rPr>
                        <a:t>यदि एक दिन भन्दा बढि काम गर्दैन</a:t>
                      </a:r>
                      <a:endParaRPr lang="en-US" sz="1800" dirty="0">
                        <a:latin typeface="Zawgyi-One" pitchFamily="34" charset="0"/>
                        <a:cs typeface="+mj-cs"/>
                      </a:endParaRPr>
                    </a:p>
                  </a:txBody>
                  <a:tcPr marT="45666" marB="45666"/>
                </a:tc>
                <a:tc>
                  <a:txBody>
                    <a:bodyPr/>
                    <a:lstStyle/>
                    <a:p>
                      <a:r>
                        <a:rPr lang="hi-IN" sz="1800" b="0" i="0" kern="1200" dirty="0">
                          <a:solidFill>
                            <a:schemeClr val="dk1"/>
                          </a:solidFill>
                          <a:effectLst/>
                          <a:latin typeface="+mn-lt"/>
                          <a:ea typeface="+mn-ea"/>
                          <a:cs typeface="+mj-cs"/>
                        </a:rPr>
                        <a:t>३</a:t>
                      </a:r>
                      <a:r>
                        <a:rPr lang="en-US" sz="1800" dirty="0">
                          <a:latin typeface="Zawgyi-One" pitchFamily="34" charset="0"/>
                          <a:cs typeface="+mj-cs"/>
                        </a:rPr>
                        <a:t>.</a:t>
                      </a:r>
                      <a:r>
                        <a:rPr lang="hi-IN" sz="1800" dirty="0">
                          <a:latin typeface="Zawgyi-One" pitchFamily="34" charset="0"/>
                          <a:cs typeface="+mj-cs"/>
                        </a:rPr>
                        <a:t>० </a:t>
                      </a:r>
                      <a:r>
                        <a:rPr lang="en-US" sz="1800" dirty="0">
                          <a:latin typeface="Zawgyi-One" pitchFamily="34" charset="0"/>
                          <a:cs typeface="+mj-cs"/>
                        </a:rPr>
                        <a:t>x </a:t>
                      </a:r>
                      <a:r>
                        <a:rPr lang="hi-IN" sz="1800" dirty="0">
                          <a:latin typeface="Zawgyi-One" pitchFamily="34" charset="0"/>
                          <a:cs typeface="+mj-cs"/>
                        </a:rPr>
                        <a:t>प्रति घण्टा दर </a:t>
                      </a:r>
                      <a:r>
                        <a:rPr lang="en-US" sz="1800" dirty="0">
                          <a:latin typeface="Zawgyi-One" pitchFamily="34" charset="0"/>
                          <a:cs typeface="+mj-cs"/>
                        </a:rPr>
                        <a:t>x </a:t>
                      </a:r>
                      <a:r>
                        <a:rPr lang="hi-IN" sz="1800" dirty="0">
                          <a:latin typeface="Zawgyi-One" pitchFamily="34" charset="0"/>
                          <a:cs typeface="+mj-cs"/>
                        </a:rPr>
                        <a:t>न। एक दिन भन्दा बढि प्रदर्शन गरिएको ओभरटाइम घण्टाको</a:t>
                      </a:r>
                      <a:endParaRPr lang="en-US" sz="1800" dirty="0">
                        <a:latin typeface="Zawgyi-One" pitchFamily="34" charset="0"/>
                        <a:cs typeface="+mj-cs"/>
                      </a:endParaRPr>
                    </a:p>
                  </a:txBody>
                  <a:tcPr marT="45666" marB="45666"/>
                </a:tc>
                <a:extLst>
                  <a:ext uri="{0D108BD9-81ED-4DB2-BD59-A6C34878D82A}">
                    <a16:rowId xmlns:a16="http://schemas.microsoft.com/office/drawing/2014/main" xmlns="" val="10001"/>
                  </a:ext>
                </a:extLst>
              </a:tr>
            </a:tbl>
          </a:graphicData>
        </a:graphic>
      </p:graphicFrame>
      <p:sp>
        <p:nvSpPr>
          <p:cNvPr id="45098" name="TextBox 20">
            <a:extLst>
              <a:ext uri="{FF2B5EF4-FFF2-40B4-BE49-F238E27FC236}">
                <a16:creationId xmlns:a16="http://schemas.microsoft.com/office/drawing/2014/main" xmlns="" id="{5B4487AF-0646-401A-5E81-72700476A7EE}"/>
              </a:ext>
            </a:extLst>
          </p:cNvPr>
          <p:cNvSpPr txBox="1">
            <a:spLocks noChangeArrowheads="1"/>
          </p:cNvSpPr>
          <p:nvPr/>
        </p:nvSpPr>
        <p:spPr bwMode="auto">
          <a:xfrm>
            <a:off x="1697934" y="5266631"/>
            <a:ext cx="4451766" cy="11695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t>Public Holiday OT 8 hours = RM 7.21/Hour x 2.0 x 8 hours = RM 115.36 </a:t>
            </a:r>
          </a:p>
          <a:p>
            <a:pPr eaLnBrk="1" hangingPunct="1"/>
            <a:endParaRPr lang="en-US" altLang="en-US" sz="1400" b="1" dirty="0"/>
          </a:p>
          <a:p>
            <a:r>
              <a:rPr lang="en-US" altLang="en-US" sz="1400" b="1" dirty="0"/>
              <a:t>Public Holiday OT 3 hours = RM 57.69/Day x 3.0 x 3 hours = RM64.89 </a:t>
            </a:r>
          </a:p>
        </p:txBody>
      </p:sp>
      <p:sp>
        <p:nvSpPr>
          <p:cNvPr id="45100" name="TextBox 23">
            <a:extLst>
              <a:ext uri="{FF2B5EF4-FFF2-40B4-BE49-F238E27FC236}">
                <a16:creationId xmlns:a16="http://schemas.microsoft.com/office/drawing/2014/main" xmlns="" id="{C7174140-8744-D5AD-4F62-A85C18C82AF6}"/>
              </a:ext>
            </a:extLst>
          </p:cNvPr>
          <p:cNvSpPr txBox="1">
            <a:spLocks noChangeArrowheads="1"/>
          </p:cNvSpPr>
          <p:nvPr/>
        </p:nvSpPr>
        <p:spPr bwMode="auto">
          <a:xfrm>
            <a:off x="6265585" y="4477099"/>
            <a:ext cx="4097614"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t>Public Holiday work 12 hours </a:t>
            </a:r>
          </a:p>
          <a:p>
            <a:pPr eaLnBrk="1" hangingPunct="1"/>
            <a:r>
              <a:rPr lang="en-US" altLang="en-US" sz="1400" b="1" dirty="0"/>
              <a:t>= RM 115.36 + RM 64.89</a:t>
            </a:r>
          </a:p>
          <a:p>
            <a:pPr eaLnBrk="1" hangingPunct="1"/>
            <a:r>
              <a:rPr lang="en-US" altLang="en-US" sz="1400" b="1" dirty="0"/>
              <a:t>= RM 180.25</a:t>
            </a:r>
            <a:endParaRPr lang="en-MY" altLang="en-US" sz="14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FFFB199-7588-244D-53AF-2468377D5F65}"/>
              </a:ext>
            </a:extLst>
          </p:cNvPr>
          <p:cNvSpPr txBox="1">
            <a:spLocks noChangeArrowheads="1"/>
          </p:cNvSpPr>
          <p:nvPr/>
        </p:nvSpPr>
        <p:spPr bwMode="auto">
          <a:xfrm>
            <a:off x="1677988" y="915988"/>
            <a:ext cx="8836025" cy="485775"/>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chemeClr val="accent5">
                    <a:lumMod val="75000"/>
                  </a:schemeClr>
                </a:solidFill>
                <a:latin typeface="+mn-lt"/>
              </a:rPr>
              <a:t>7)  Deduction &amp; Unpaid Salary   </a:t>
            </a:r>
            <a:r>
              <a:rPr lang="hi-IN" altLang="en-US" sz="2000" b="1" dirty="0">
                <a:latin typeface="+mn-lt"/>
              </a:rPr>
              <a:t>कटौती र भुक्तान नगरिएको तलब</a:t>
            </a:r>
            <a:endParaRPr lang="en-US" altLang="en-US" sz="2000" b="1" dirty="0">
              <a:latin typeface="Zawgyi-One" panose="020B0604030504040204" pitchFamily="34" charset="0"/>
              <a:cs typeface="+mj-cs"/>
            </a:endParaRPr>
          </a:p>
        </p:txBody>
      </p:sp>
      <p:sp>
        <p:nvSpPr>
          <p:cNvPr id="6" name="Title 1">
            <a:extLst>
              <a:ext uri="{FF2B5EF4-FFF2-40B4-BE49-F238E27FC236}">
                <a16:creationId xmlns:a16="http://schemas.microsoft.com/office/drawing/2014/main" xmlns="" id="{389F1133-9B79-8A90-26F5-D1F912036611}"/>
              </a:ext>
            </a:extLst>
          </p:cNvPr>
          <p:cNvSpPr txBox="1">
            <a:spLocks/>
          </p:cNvSpPr>
          <p:nvPr/>
        </p:nvSpPr>
        <p:spPr bwMode="auto">
          <a:xfrm>
            <a:off x="1677988" y="304801"/>
            <a:ext cx="8836025" cy="611187"/>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280957065"/>
              </p:ext>
            </p:extLst>
          </p:nvPr>
        </p:nvGraphicFramePr>
        <p:xfrm>
          <a:off x="1984375" y="1557089"/>
          <a:ext cx="8529638" cy="5058221"/>
        </p:xfrm>
        <a:graphic>
          <a:graphicData uri="http://schemas.openxmlformats.org/drawingml/2006/table">
            <a:tbl>
              <a:tblPr/>
              <a:tblGrid>
                <a:gridCol w="561975"/>
                <a:gridCol w="2344738"/>
                <a:gridCol w="5622925"/>
              </a:tblGrid>
              <a:tr h="677863">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800" b="1" i="0" u="none" strike="noStrike" cap="none" normalizeH="0" baseline="0" dirty="0" smtClean="0">
                          <a:ln>
                            <a:noFill/>
                          </a:ln>
                          <a:solidFill>
                            <a:schemeClr val="tx1"/>
                          </a:solidFill>
                          <a:effectLst/>
                          <a:latin typeface="Calibri" panose="020F0502020204030204" pitchFamily="34" charset="0"/>
                        </a:rPr>
                        <a:t>NO</a:t>
                      </a:r>
                      <a:endParaRPr kumimoji="0" lang="en-MY" altLang="en-US" sz="1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8960"/>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400" b="1" i="0" u="none" strike="noStrike" cap="none" normalizeH="0" baseline="0" dirty="0" smtClean="0">
                          <a:ln>
                            <a:noFill/>
                          </a:ln>
                          <a:solidFill>
                            <a:schemeClr val="tx1"/>
                          </a:solidFill>
                          <a:effectLst/>
                          <a:latin typeface="Calibri" panose="020F0502020204030204" pitchFamily="34" charset="0"/>
                        </a:rPr>
                        <a:t>DEDUCTIONS/UNPAID WAGES</a:t>
                      </a:r>
                    </a:p>
                    <a:p>
                      <a:pPr marL="0" marR="0" lvl="0" indent="0" algn="ctr" defTabSz="685800" rtl="0" eaLnBrk="1" fontAlgn="base" latinLnBrk="0" hangingPunct="1">
                        <a:lnSpc>
                          <a:spcPct val="100000"/>
                        </a:lnSpc>
                        <a:spcBef>
                          <a:spcPct val="0"/>
                        </a:spcBef>
                        <a:spcAft>
                          <a:spcPct val="0"/>
                        </a:spcAft>
                        <a:buClrTx/>
                        <a:buSzTx/>
                        <a:buFontTx/>
                        <a:buNone/>
                        <a:tabLst/>
                      </a:pPr>
                      <a:r>
                        <a:rPr kumimoji="0" lang="hi-IN" altLang="en-US" sz="1800" b="1" i="0" u="none" strike="noStrike" cap="none" normalizeH="0" baseline="0" dirty="0" smtClean="0">
                          <a:ln>
                            <a:noFill/>
                          </a:ln>
                          <a:solidFill>
                            <a:schemeClr val="tx1"/>
                          </a:solidFill>
                          <a:effectLst/>
                          <a:latin typeface="Calibri" panose="020F0502020204030204" pitchFamily="34" charset="0"/>
                          <a:ea typeface="Mangal" panose="02040503050203030202" pitchFamily="18" charset="0"/>
                          <a:cs typeface="Mangal" panose="02040503050203030202" pitchFamily="18" charset="0"/>
                        </a:rPr>
                        <a:t>कटौती / कुनै ब्याजहरू</a:t>
                      </a:r>
                      <a:endParaRPr kumimoji="0" lang="en-MY" altLang="en-US" sz="1800" b="1" i="0" u="none" strike="noStrike" cap="none" normalizeH="0" baseline="0" dirty="0" smtClean="0">
                        <a:ln>
                          <a:noFill/>
                        </a:ln>
                        <a:solidFill>
                          <a:schemeClr val="tx1"/>
                        </a:solidFill>
                        <a:effectLst/>
                        <a:latin typeface="Calibri" panose="020F0502020204030204" pitchFamily="34" charset="0"/>
                        <a:cs typeface="Times New Roman" panose="02020603050405020304" pitchFamily="18"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8960"/>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800" b="1" i="0" u="none" strike="noStrike" cap="none" normalizeH="0" baseline="0" dirty="0" smtClean="0">
                          <a:ln>
                            <a:noFill/>
                          </a:ln>
                          <a:solidFill>
                            <a:schemeClr val="tx1"/>
                          </a:solidFill>
                          <a:effectLst/>
                          <a:latin typeface="Calibri" panose="020F0502020204030204" pitchFamily="34" charset="0"/>
                        </a:rPr>
                        <a:t>EXPLANATION</a:t>
                      </a:r>
                    </a:p>
                    <a:p>
                      <a:pPr marL="0" marR="0" lvl="0" indent="0" algn="ctr" defTabSz="685800" rtl="0" eaLnBrk="1" fontAlgn="base" latinLnBrk="0" hangingPunct="1">
                        <a:lnSpc>
                          <a:spcPct val="107000"/>
                        </a:lnSpc>
                        <a:spcBef>
                          <a:spcPct val="0"/>
                        </a:spcBef>
                        <a:spcAft>
                          <a:spcPct val="0"/>
                        </a:spcAft>
                        <a:buClrTx/>
                        <a:buSzTx/>
                        <a:buFontTx/>
                        <a:buNone/>
                        <a:tabLst/>
                      </a:pPr>
                      <a:r>
                        <a:rPr kumimoji="0" lang="hi-IN" altLang="en-US" sz="1800" b="1" i="0" u="none" strike="noStrike" cap="none" normalizeH="0" baseline="0" dirty="0" smtClean="0">
                          <a:ln>
                            <a:noFill/>
                          </a:ln>
                          <a:solidFill>
                            <a:schemeClr val="tx1"/>
                          </a:solidFill>
                          <a:effectLst/>
                          <a:latin typeface="Calibri" panose="020F0502020204030204" pitchFamily="34" charset="0"/>
                          <a:ea typeface="Mangal" panose="02040503050203030202" pitchFamily="18" charset="0"/>
                          <a:cs typeface="Mangal" panose="02040503050203030202" pitchFamily="18" charset="0"/>
                        </a:rPr>
                        <a:t>विस्तार</a:t>
                      </a:r>
                      <a:endParaRPr kumimoji="0" lang="en-MY" altLang="en-US" sz="1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8960"/>
                    </a:solidFill>
                  </a:tcPr>
                </a:tc>
              </a:tr>
              <a:tr h="1131888">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600" b="1" i="0" u="none" strike="noStrike" cap="none" normalizeH="0" baseline="0" smtClean="0">
                          <a:ln>
                            <a:noFill/>
                          </a:ln>
                          <a:solidFill>
                            <a:schemeClr val="tx1"/>
                          </a:solidFill>
                          <a:effectLst/>
                          <a:latin typeface="Calibri" panose="020F0502020204030204" pitchFamily="34" charset="0"/>
                        </a:rPr>
                        <a:t>1</a:t>
                      </a:r>
                      <a:endParaRPr kumimoji="0" lang="en-MY" altLang="en-US" sz="1600" b="1"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8960"/>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dirty="0" smtClean="0">
                          <a:ln>
                            <a:noFill/>
                          </a:ln>
                          <a:solidFill>
                            <a:srgbClr val="FF0000"/>
                          </a:solidFill>
                          <a:effectLst/>
                          <a:latin typeface="Calibri" panose="020F0502020204030204" pitchFamily="34" charset="0"/>
                        </a:rPr>
                        <a:t>ABSENTS (DAYS)</a:t>
                      </a:r>
                      <a:endParaRPr kumimoji="0" lang="my-MM" altLang="en-US" sz="1600" b="0" i="0" u="none" strike="noStrike" cap="none" normalizeH="0" baseline="0" dirty="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p>
                      <a:pPr marL="0" marR="0" lvl="0" indent="0" algn="ctr" defTabSz="685800" rtl="0" eaLnBrk="1" fontAlgn="base" latinLnBrk="0" hangingPunct="1">
                        <a:lnSpc>
                          <a:spcPct val="107000"/>
                        </a:lnSpc>
                        <a:spcBef>
                          <a:spcPct val="0"/>
                        </a:spcBef>
                        <a:spcAft>
                          <a:spcPct val="0"/>
                        </a:spcAft>
                        <a:buClrTx/>
                        <a:buSzTx/>
                        <a:buFontTx/>
                        <a:buNone/>
                        <a:tabLst/>
                      </a:pPr>
                      <a:endParaRPr kumimoji="0" lang="en-US" altLang="en-US" sz="1600" b="0" i="0" u="none" strike="noStrike" cap="none" normalizeH="0" baseline="0" dirty="0" smtClean="0">
                        <a:ln>
                          <a:noFill/>
                        </a:ln>
                        <a:solidFill>
                          <a:srgbClr val="FF0000"/>
                        </a:solidFill>
                        <a:effectLst/>
                        <a:latin typeface="Calibri" panose="020F0502020204030204" pitchFamily="34" charset="0"/>
                      </a:endParaRPr>
                    </a:p>
                    <a:p>
                      <a:pPr marL="0" marR="0" lvl="0" indent="0" algn="ctr" defTabSz="685800" rtl="0" eaLnBrk="1" fontAlgn="base" latinLnBrk="0" hangingPunct="1">
                        <a:lnSpc>
                          <a:spcPct val="107000"/>
                        </a:lnSpc>
                        <a:spcBef>
                          <a:spcPct val="0"/>
                        </a:spcBef>
                        <a:spcAft>
                          <a:spcPct val="0"/>
                        </a:spcAft>
                        <a:buClrTx/>
                        <a:buSzTx/>
                        <a:buFontTx/>
                        <a:buNone/>
                        <a:tabLst/>
                      </a:pPr>
                      <a:r>
                        <a:rPr kumimoji="0" lang="hi-IN" altLang="en-US" sz="1600" b="0" i="0" u="none" strike="noStrike" cap="none" normalizeH="0" baseline="0" dirty="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एब्सेन्ट </a:t>
                      </a:r>
                      <a:r>
                        <a:rPr kumimoji="0" lang="en-US" altLang="en-US" sz="1600" b="0" i="0" u="none" strike="noStrike" cap="none" normalizeH="0" baseline="0" dirty="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t>(</a:t>
                      </a:r>
                      <a:r>
                        <a:rPr kumimoji="0" lang="hi-IN" altLang="en-US" sz="1600" b="0" i="0" u="none" strike="noStrike" cap="none" normalizeH="0" baseline="0" dirty="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दिनहरू</a:t>
                      </a:r>
                      <a:r>
                        <a:rPr kumimoji="0" lang="en-US" altLang="en-US" sz="1600" b="0" i="0" u="none" strike="noStrike" cap="none" normalizeH="0" baseline="0" dirty="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t>)</a:t>
                      </a:r>
                      <a:endParaRPr kumimoji="0" lang="en-US" altLang="en-US" sz="1600" b="0" i="0" u="none" strike="noStrike" cap="none" normalizeH="0" baseline="0" dirty="0" smtClean="0">
                        <a:ln>
                          <a:noFill/>
                        </a:ln>
                        <a:solidFill>
                          <a:srgbClr val="FF0000"/>
                        </a:solidFill>
                        <a:effectLst/>
                        <a:latin typeface="Calibri" panose="020F0502020204030204" pitchFamily="34" charset="0"/>
                      </a:endParaRPr>
                    </a:p>
                    <a:p>
                      <a:pPr marL="0" marR="0" lvl="0" indent="0" algn="ctr" defTabSz="685800" rtl="0" eaLnBrk="1" fontAlgn="base" latinLnBrk="0" hangingPunct="1">
                        <a:lnSpc>
                          <a:spcPct val="107000"/>
                        </a:lnSpc>
                        <a:spcBef>
                          <a:spcPct val="0"/>
                        </a:spcBef>
                        <a:spcAft>
                          <a:spcPct val="0"/>
                        </a:spcAft>
                        <a:buClrTx/>
                        <a:buSzTx/>
                        <a:buFontTx/>
                        <a:buNone/>
                        <a:tabLst/>
                      </a:pPr>
                      <a:endParaRPr kumimoji="0" lang="en-MY" altLang="en-US" sz="1600" b="0" i="0" u="none" strike="noStrike" cap="none" normalizeH="0" baseline="0" dirty="0" smtClean="0">
                        <a:ln>
                          <a:noFill/>
                        </a:ln>
                        <a:solidFill>
                          <a:srgbClr val="FF0000"/>
                        </a:solidFill>
                        <a:effectLst/>
                        <a:latin typeface="Calibri" panose="020F0502020204030204" pitchFamily="34" charset="0"/>
                        <a:cs typeface="Times New Roman" panose="02020603050405020304" pitchFamily="18"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dirty="0" smtClean="0">
                          <a:ln>
                            <a:noFill/>
                          </a:ln>
                          <a:solidFill>
                            <a:srgbClr val="FF0000"/>
                          </a:solidFill>
                          <a:effectLst/>
                          <a:latin typeface="Calibri" panose="020F0502020204030204" pitchFamily="34" charset="0"/>
                        </a:rPr>
                        <a:t>UNPAID WAGES THAT OCCUR WHEN YOU ARE NOT ATTENDING TO WORK </a:t>
                      </a:r>
                      <a:endParaRPr kumimoji="0" lang="my-MM" altLang="en-US" sz="1600" b="0" i="0" u="none" strike="noStrike" cap="none" normalizeH="0" baseline="0" dirty="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p>
                      <a:pPr marL="0" marR="0" lvl="0" indent="0" algn="ctr" defTabSz="685800" rtl="0" eaLnBrk="1" fontAlgn="t" latinLnBrk="0" hangingPunct="1">
                        <a:lnSpc>
                          <a:spcPct val="90000"/>
                        </a:lnSpc>
                        <a:spcBef>
                          <a:spcPts val="750"/>
                        </a:spcBef>
                        <a:spcAft>
                          <a:spcPct val="0"/>
                        </a:spcAft>
                        <a:buClrTx/>
                        <a:buSzTx/>
                        <a:buFont typeface="Arial" panose="020B0604020202020204" pitchFamily="34" charset="0"/>
                        <a:buNone/>
                        <a:tabLst/>
                      </a:pPr>
                      <a:r>
                        <a:rPr kumimoji="0" lang="hi-IN" altLang="en-US" sz="1600" b="0" i="0" u="none" strike="noStrike" cap="none" normalizeH="0" baseline="0" dirty="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कुनै ब्यागहरू छैन कि जब तपाई काम गर्ने कुरामा ध्यान दिनुहुन्न</a:t>
                      </a:r>
                    </a:p>
                    <a:p>
                      <a:pPr marL="0" marR="0" lvl="0" indent="0" algn="ctr" defTabSz="685800" rtl="0" eaLnBrk="1" fontAlgn="base" latinLnBrk="0" hangingPunct="1">
                        <a:lnSpc>
                          <a:spcPct val="107000"/>
                        </a:lnSpc>
                        <a:spcBef>
                          <a:spcPct val="0"/>
                        </a:spcBef>
                        <a:spcAft>
                          <a:spcPct val="0"/>
                        </a:spcAft>
                        <a:buClrTx/>
                        <a:buSzTx/>
                        <a:buFontTx/>
                        <a:buNone/>
                        <a:tabLst/>
                      </a:pPr>
                      <a:endParaRPr kumimoji="0" lang="en-MY" altLang="en-US" sz="1600" b="0" i="0" u="none" strike="noStrike" cap="none" normalizeH="0" baseline="0" dirty="0" smtClean="0">
                        <a:ln>
                          <a:noFill/>
                        </a:ln>
                        <a:solidFill>
                          <a:srgbClr val="FF0000"/>
                        </a:solidFill>
                        <a:effectLst/>
                        <a:latin typeface="Calibri" panose="020F0502020204030204" pitchFamily="34" charset="0"/>
                        <a:cs typeface="Times New Roman" panose="02020603050405020304" pitchFamily="18"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7CD"/>
                    </a:solidFill>
                  </a:tcPr>
                </a:tc>
              </a:tr>
              <a:tr h="1214438">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600" b="1" i="0" u="none" strike="noStrike" cap="none" normalizeH="0" baseline="0" smtClean="0">
                          <a:ln>
                            <a:noFill/>
                          </a:ln>
                          <a:solidFill>
                            <a:schemeClr val="tx1"/>
                          </a:solidFill>
                          <a:effectLst/>
                          <a:latin typeface="Calibri" panose="020F0502020204030204" pitchFamily="34" charset="0"/>
                        </a:rPr>
                        <a:t>2</a:t>
                      </a:r>
                      <a:endParaRPr kumimoji="0" lang="en-MY" altLang="en-US" sz="1600" b="1"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8960"/>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endParaRPr kumimoji="0" lang="en-MY" altLang="en-US" sz="1600" b="0" i="0" u="none" strike="noStrike" cap="none" normalizeH="0" baseline="0" smtClean="0">
                        <a:ln>
                          <a:noFill/>
                        </a:ln>
                        <a:solidFill>
                          <a:srgbClr val="FF0000"/>
                        </a:solidFill>
                        <a:effectLst/>
                        <a:latin typeface="Calibri" panose="020F0502020204030204" pitchFamily="34" charset="0"/>
                      </a:endParaRPr>
                    </a:p>
                    <a:p>
                      <a:pPr marL="0" marR="0" lvl="0" indent="0" algn="ctr" defTabSz="685800" rtl="0" eaLnBrk="1" fontAlgn="base" latinLnBrk="0" hangingPunct="1">
                        <a:lnSpc>
                          <a:spcPct val="107000"/>
                        </a:lnSpc>
                        <a:spcBef>
                          <a:spcPct val="0"/>
                        </a:spcBef>
                        <a:spcAft>
                          <a:spcPct val="0"/>
                        </a:spcAft>
                        <a:buClrTx/>
                        <a:buSzTx/>
                        <a:buFontTx/>
                        <a:buNone/>
                        <a:tabLst/>
                      </a:pPr>
                      <a:endParaRPr kumimoji="0" lang="en-MY" altLang="en-US" sz="1600" b="0" i="0" u="none" strike="noStrike" cap="none" normalizeH="0" baseline="0" smtClean="0">
                        <a:ln>
                          <a:noFill/>
                        </a:ln>
                        <a:solidFill>
                          <a:srgbClr val="FF0000"/>
                        </a:solidFill>
                        <a:effectLst/>
                        <a:latin typeface="Calibri" panose="020F0502020204030204" pitchFamily="34" charset="0"/>
                      </a:endParaRPr>
                    </a:p>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smtClean="0">
                          <a:ln>
                            <a:noFill/>
                          </a:ln>
                          <a:solidFill>
                            <a:srgbClr val="FF0000"/>
                          </a:solidFill>
                          <a:effectLst/>
                          <a:latin typeface="Calibri" panose="020F0502020204030204" pitchFamily="34" charset="0"/>
                        </a:rPr>
                        <a:t>SKHPPA</a:t>
                      </a:r>
                      <a:endParaRPr kumimoji="0" lang="en-US"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p>
                      <a:pPr marL="0" marR="0" lvl="0" indent="0" algn="ctr" defTabSz="685800" rtl="0" eaLnBrk="1" fontAlgn="base" latinLnBrk="0" hangingPunct="1">
                        <a:lnSpc>
                          <a:spcPct val="107000"/>
                        </a:lnSpc>
                        <a:spcBef>
                          <a:spcPct val="0"/>
                        </a:spcBef>
                        <a:spcAft>
                          <a:spcPct val="0"/>
                        </a:spcAft>
                        <a:buClrTx/>
                        <a:buSzTx/>
                        <a:buFontTx/>
                        <a:buNone/>
                        <a:tabLst/>
                      </a:pPr>
                      <a:endParaRPr kumimoji="0" lang="en-MY"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p>
                      <a:pPr marL="0" marR="0" lvl="0" indent="0" algn="ctr" defTabSz="685800" rtl="0" eaLnBrk="1" fontAlgn="base" latinLnBrk="0" hangingPunct="1">
                        <a:lnSpc>
                          <a:spcPct val="107000"/>
                        </a:lnSpc>
                        <a:spcBef>
                          <a:spcPct val="0"/>
                        </a:spcBef>
                        <a:spcAft>
                          <a:spcPct val="0"/>
                        </a:spcAft>
                        <a:buClrTx/>
                        <a:buSzTx/>
                        <a:buFontTx/>
                        <a:buNone/>
                        <a:tabLst/>
                      </a:pPr>
                      <a:endParaRPr kumimoji="0" lang="en-MY" altLang="en-US" sz="1600" b="0" i="0" u="none" strike="noStrike" cap="none" normalizeH="0" baseline="0" smtClean="0">
                        <a:ln>
                          <a:noFill/>
                        </a:ln>
                        <a:solidFill>
                          <a:srgbClr val="FF0000"/>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BD1"/>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smtClean="0">
                          <a:ln>
                            <a:noFill/>
                          </a:ln>
                          <a:solidFill>
                            <a:srgbClr val="FF0000"/>
                          </a:solidFill>
                          <a:effectLst/>
                          <a:latin typeface="Calibri" panose="020F0502020204030204" pitchFamily="34" charset="0"/>
                        </a:rPr>
                        <a:t>FOREIGN WORKER HOSPITALISATION &amp; SURGICAL INSURANCE SCHEME </a:t>
                      </a:r>
                      <a:endParaRPr kumimoji="0" lang="my-MM"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p>
                      <a:pPr marL="0" marR="0" lvl="0" indent="0" algn="ctr" defTabSz="685800" rtl="0" eaLnBrk="1" fontAlgn="base" latinLnBrk="0" hangingPunct="1">
                        <a:lnSpc>
                          <a:spcPct val="107000"/>
                        </a:lnSpc>
                        <a:spcBef>
                          <a:spcPct val="0"/>
                        </a:spcBef>
                        <a:spcAft>
                          <a:spcPct val="0"/>
                        </a:spcAft>
                        <a:buClrTx/>
                        <a:buSzTx/>
                        <a:buFontTx/>
                        <a:buNone/>
                        <a:tabLst/>
                      </a:pPr>
                      <a:endParaRPr kumimoji="0" lang="en-MY" altLang="en-US" sz="1600" b="0" i="0" u="none" strike="noStrike" cap="none" normalizeH="0" baseline="0" smtClean="0">
                        <a:ln>
                          <a:noFill/>
                        </a:ln>
                        <a:solidFill>
                          <a:srgbClr val="FF0000"/>
                        </a:solidFill>
                        <a:effectLst/>
                        <a:latin typeface="Calibri" panose="020F0502020204030204" pitchFamily="34" charset="0"/>
                        <a:cs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hi-IN" altLang="en-US" sz="1600" b="0" i="0" u="none" strike="noStrike" cap="none" normalizeH="0" baseline="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विदेशी कामगार अस्पताल तथा शल्य चिकित्सा बीमा योजना</a:t>
                      </a:r>
                      <a:endParaRPr kumimoji="0" lang="en-US"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BD1"/>
                    </a:solidFill>
                  </a:tcPr>
                </a:tc>
              </a:tr>
              <a:tr h="1108075">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3</a:t>
                      </a:r>
                      <a:endParaRPr kumimoji="0" lang="en-MY" altLang="en-US" sz="1600" b="1"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8960"/>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smtClean="0">
                          <a:ln>
                            <a:noFill/>
                          </a:ln>
                          <a:solidFill>
                            <a:srgbClr val="FF0000"/>
                          </a:solidFill>
                          <a:effectLst/>
                          <a:latin typeface="Calibri" panose="020F0502020204030204" pitchFamily="34" charset="0"/>
                          <a:cs typeface="Calibri" panose="020F0502020204030204" pitchFamily="34" charset="0"/>
                        </a:rPr>
                        <a:t>ACCOMMODATION </a:t>
                      </a:r>
                    </a:p>
                    <a:p>
                      <a:pPr marL="0" marR="0" lvl="0" indent="0" algn="ctr" defTabSz="685800" rtl="0" eaLnBrk="1" fontAlgn="base" latinLnBrk="0" hangingPunct="1">
                        <a:lnSpc>
                          <a:spcPct val="107000"/>
                        </a:lnSpc>
                        <a:spcBef>
                          <a:spcPct val="0"/>
                        </a:spcBef>
                        <a:spcAft>
                          <a:spcPct val="0"/>
                        </a:spcAft>
                        <a:buClrTx/>
                        <a:buSzTx/>
                        <a:buFontTx/>
                        <a:buNone/>
                        <a:tabLst/>
                      </a:pPr>
                      <a:r>
                        <a:rPr kumimoji="0" lang="ne-NP" altLang="en-US" sz="1600" b="0" i="0" u="none" strike="noStrike" cap="none" normalizeH="0" baseline="0" smtClean="0">
                          <a:ln>
                            <a:noFill/>
                          </a:ln>
                          <a:solidFill>
                            <a:srgbClr val="FF0000"/>
                          </a:solidFill>
                          <a:effectLst/>
                          <a:latin typeface="Calibri" panose="020F0502020204030204" pitchFamily="34" charset="0"/>
                          <a:cs typeface="Calibri" panose="020F0502020204030204" pitchFamily="34" charset="0"/>
                        </a:rPr>
                        <a:t>आवास</a:t>
                      </a:r>
                      <a:endParaRPr kumimoji="0" lang="en-MY" altLang="en-US" sz="1600" b="0" i="0" u="none" strike="noStrike" cap="none" normalizeH="0" baseline="0" smtClean="0">
                        <a:ln>
                          <a:noFill/>
                        </a:ln>
                        <a:solidFill>
                          <a:srgbClr val="FF0000"/>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8CA"/>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t>ACCOMMODATION CHANGE RM 50 MONTHLY </a:t>
                      </a:r>
                    </a:p>
                    <a:p>
                      <a:pPr marL="0" marR="0" lvl="0" indent="0" algn="ctr" defTabSz="685800" rtl="0" eaLnBrk="1" fontAlgn="base" latinLnBrk="0" hangingPunct="1">
                        <a:lnSpc>
                          <a:spcPct val="100000"/>
                        </a:lnSpc>
                        <a:spcBef>
                          <a:spcPct val="0"/>
                        </a:spcBef>
                        <a:spcAft>
                          <a:spcPct val="0"/>
                        </a:spcAft>
                        <a:buClrTx/>
                        <a:buSzTx/>
                        <a:buFontTx/>
                        <a:buNone/>
                        <a:tabLst/>
                      </a:pPr>
                      <a:endParaRPr kumimoji="0" lang="ne-NP"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ne-NP"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t>आवास परिवर्तन </a:t>
                      </a:r>
                      <a:r>
                        <a:rPr kumimoji="0" lang="en-US"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t>RM 50 </a:t>
                      </a:r>
                      <a:r>
                        <a:rPr kumimoji="0" lang="ne-NP"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t>मासिक</a:t>
                      </a:r>
                      <a:endParaRPr kumimoji="0" lang="en-US"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D8CA"/>
                    </a:solidFill>
                  </a:tcPr>
                </a:tc>
              </a:tr>
              <a:tr h="733425">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US" altLang="en-US" sz="1600" b="1"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4</a:t>
                      </a:r>
                      <a:endParaRPr kumimoji="0" lang="en-MY" altLang="en-US" sz="1600" b="1"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8960"/>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dirty="0" smtClean="0">
                          <a:ln>
                            <a:noFill/>
                          </a:ln>
                          <a:solidFill>
                            <a:srgbClr val="FF0000"/>
                          </a:solidFill>
                          <a:effectLst/>
                          <a:latin typeface="Calibri" panose="020F0502020204030204" pitchFamily="34" charset="0"/>
                        </a:rPr>
                        <a:t>BIL AIR &amp; ELEC</a:t>
                      </a:r>
                    </a:p>
                    <a:p>
                      <a:pPr marL="0" marR="0" lvl="0" indent="0" algn="ctr" defTabSz="685800" rtl="0" eaLnBrk="1" fontAlgn="base" latinLnBrk="0" hangingPunct="1">
                        <a:lnSpc>
                          <a:spcPct val="100000"/>
                        </a:lnSpc>
                        <a:spcBef>
                          <a:spcPct val="0"/>
                        </a:spcBef>
                        <a:spcAft>
                          <a:spcPct val="0"/>
                        </a:spcAft>
                        <a:buClrTx/>
                        <a:buSzTx/>
                        <a:buFontTx/>
                        <a:buNone/>
                        <a:tabLst/>
                      </a:pPr>
                      <a:endParaRPr kumimoji="0" lang="my-MM" altLang="en-US" sz="1600" b="0" i="0" u="none" strike="noStrike" cap="none" normalizeH="0" baseline="0" dirty="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hi-IN" altLang="en-US" sz="1600" b="0" i="0" u="none" strike="noStrike" cap="none" normalizeH="0" baseline="0" dirty="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उपयोगिताहरु</a:t>
                      </a:r>
                      <a:endParaRPr kumimoji="0" lang="en-MY" altLang="en-US" sz="1600" b="0" i="0" u="none" strike="noStrike" cap="none" normalizeH="0" baseline="0" dirty="0" smtClean="0">
                        <a:ln>
                          <a:noFill/>
                        </a:ln>
                        <a:solidFill>
                          <a:srgbClr val="FF0000"/>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BD1"/>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dirty="0" smtClean="0">
                          <a:ln>
                            <a:noFill/>
                          </a:ln>
                          <a:solidFill>
                            <a:srgbClr val="FF0000"/>
                          </a:solidFill>
                          <a:effectLst/>
                          <a:latin typeface="Calibri" panose="020F0502020204030204" pitchFamily="34" charset="0"/>
                        </a:rPr>
                        <a:t>UTILITIES BILL COST THAT SHARE AMONG HOUSEMATES</a:t>
                      </a:r>
                    </a:p>
                    <a:p>
                      <a:pPr marL="0" marR="0" lvl="0" indent="0" algn="ctr" defTabSz="685800" rtl="0" eaLnBrk="1" fontAlgn="base" latinLnBrk="0" hangingPunct="1">
                        <a:lnSpc>
                          <a:spcPct val="107000"/>
                        </a:lnSpc>
                        <a:spcBef>
                          <a:spcPct val="0"/>
                        </a:spcBef>
                        <a:spcAft>
                          <a:spcPct val="0"/>
                        </a:spcAft>
                        <a:buClrTx/>
                        <a:buSzTx/>
                        <a:buFontTx/>
                        <a:buNone/>
                        <a:tabLst/>
                      </a:pPr>
                      <a:endParaRPr kumimoji="0" lang="en-MY" altLang="en-US" sz="1600" b="0" i="0" u="none" strike="noStrike" cap="none" normalizeH="0" baseline="0" dirty="0" smtClean="0">
                        <a:ln>
                          <a:noFill/>
                        </a:ln>
                        <a:solidFill>
                          <a:srgbClr val="FF0000"/>
                        </a:solidFill>
                        <a:effectLst/>
                        <a:latin typeface="Calibri" panose="020F0502020204030204" pitchFamily="34" charset="0"/>
                      </a:endParaRPr>
                    </a:p>
                    <a:p>
                      <a:pPr marL="0" marR="0" lvl="0" indent="0" algn="ctr" defTabSz="685800" rtl="0" eaLnBrk="1" fontAlgn="base" latinLnBrk="0" hangingPunct="1">
                        <a:lnSpc>
                          <a:spcPct val="107000"/>
                        </a:lnSpc>
                        <a:spcBef>
                          <a:spcPct val="0"/>
                        </a:spcBef>
                        <a:spcAft>
                          <a:spcPct val="0"/>
                        </a:spcAft>
                        <a:buClrTx/>
                        <a:buSzTx/>
                        <a:buFontTx/>
                        <a:buNone/>
                        <a:tabLst/>
                      </a:pPr>
                      <a:r>
                        <a:rPr kumimoji="0" lang="hi-IN" altLang="en-US" sz="1600" b="0" i="0" u="none" strike="noStrike" cap="none" normalizeH="0" baseline="0" dirty="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उपभोक्ताहरू बिल खर्च गर्दछन् कि धेरै हाउसेमेटहरू साझा गर्छन्</a:t>
                      </a:r>
                      <a:endParaRPr kumimoji="0" lang="en-MY" altLang="en-US" sz="1600" b="0" i="0" u="none" strike="noStrike" cap="none" normalizeH="0" baseline="0" dirty="0" smtClean="0">
                        <a:ln>
                          <a:noFill/>
                        </a:ln>
                        <a:solidFill>
                          <a:srgbClr val="FF0000"/>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EBD1"/>
                    </a:solidFill>
                  </a:tcPr>
                </a:tc>
              </a:tr>
            </a:tbl>
          </a:graphicData>
        </a:graphic>
      </p:graphicFrame>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1173031"/>
              </p:ext>
            </p:extLst>
          </p:nvPr>
        </p:nvGraphicFramePr>
        <p:xfrm>
          <a:off x="2503756" y="1384453"/>
          <a:ext cx="8758237" cy="5176838"/>
        </p:xfrm>
        <a:graphic>
          <a:graphicData uri="http://schemas.openxmlformats.org/drawingml/2006/table">
            <a:tbl>
              <a:tblPr/>
              <a:tblGrid>
                <a:gridCol w="452437"/>
                <a:gridCol w="2532063"/>
                <a:gridCol w="5773737"/>
              </a:tblGrid>
              <a:tr h="1076325">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5</a:t>
                      </a:r>
                      <a:endParaRPr kumimoji="0" lang="en-MY" altLang="en-US"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8960"/>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smtClean="0">
                          <a:ln>
                            <a:noFill/>
                          </a:ln>
                          <a:solidFill>
                            <a:srgbClr val="FF0000"/>
                          </a:solidFill>
                          <a:effectLst/>
                          <a:latin typeface="Calibri" panose="020F0502020204030204" pitchFamily="34" charset="0"/>
                        </a:rPr>
                        <a:t>EARLY OUT (HOURS)</a:t>
                      </a:r>
                      <a:r>
                        <a:rPr kumimoji="0" lang="my-MM" altLang="en-US" sz="1600" b="1" i="0" u="none" strike="noStrike" cap="none" normalizeH="0" baseline="0" smtClean="0">
                          <a:ln>
                            <a:noFill/>
                          </a:ln>
                          <a:solidFill>
                            <a:srgbClr val="FF0000"/>
                          </a:solidFill>
                          <a:effectLst/>
                          <a:latin typeface="Zawgyi-One" charset="0"/>
                          <a:ea typeface="Myanmar Text" panose="020B0502040204020203" pitchFamily="34" charset="0"/>
                          <a:cs typeface="Myanmar Text" panose="020B0502040204020203" pitchFamily="34" charset="0"/>
                        </a:rPr>
                        <a:t/>
                      </a:r>
                      <a:br>
                        <a:rPr kumimoji="0" lang="my-MM" altLang="en-US" sz="1600" b="1" i="0" u="none" strike="noStrike" cap="none" normalizeH="0" baseline="0" smtClean="0">
                          <a:ln>
                            <a:noFill/>
                          </a:ln>
                          <a:solidFill>
                            <a:srgbClr val="FF0000"/>
                          </a:solidFill>
                          <a:effectLst/>
                          <a:latin typeface="Zawgyi-One" charset="0"/>
                          <a:ea typeface="Myanmar Text" panose="020B0502040204020203" pitchFamily="34" charset="0"/>
                          <a:cs typeface="Myanmar Text" panose="020B0502040204020203" pitchFamily="34" charset="0"/>
                        </a:rPr>
                      </a:br>
                      <a:r>
                        <a:rPr kumimoji="0" lang="hi-IN" altLang="en-US" sz="1600" b="0" i="0" u="none" strike="noStrike" cap="none" normalizeH="0" baseline="0" smtClean="0">
                          <a:ln>
                            <a:noFill/>
                          </a:ln>
                          <a:solidFill>
                            <a:srgbClr val="FF0000"/>
                          </a:solidFill>
                          <a:effectLst/>
                          <a:latin typeface="Zawgyi-One" charset="0"/>
                          <a:ea typeface="Mangal" panose="02040503050203030202" pitchFamily="18" charset="0"/>
                          <a:cs typeface="Mangal" panose="02040503050203030202" pitchFamily="18" charset="0"/>
                        </a:rPr>
                        <a:t>प्रारम्भिक बाहिर</a:t>
                      </a:r>
                      <a:r>
                        <a:rPr kumimoji="0" lang="en-US" altLang="en-US" sz="1600" b="0" i="0" u="none" strike="noStrike" cap="none" normalizeH="0" baseline="0" smtClean="0">
                          <a:ln>
                            <a:noFill/>
                          </a:ln>
                          <a:solidFill>
                            <a:srgbClr val="FF0000"/>
                          </a:solidFill>
                          <a:effectLst/>
                          <a:latin typeface="Zawgyi-One" charset="0"/>
                          <a:ea typeface="Myanmar Text" panose="020B0502040204020203" pitchFamily="34" charset="0"/>
                          <a:cs typeface="Myanmar Text" panose="020B0502040204020203" pitchFamily="34" charset="0"/>
                        </a:rPr>
                        <a:t> (</a:t>
                      </a:r>
                      <a:r>
                        <a:rPr kumimoji="0" lang="hi-IN" altLang="en-US" sz="1600" b="0" i="0" u="none" strike="noStrike" cap="none" normalizeH="0" baseline="0" smtClean="0">
                          <a:ln>
                            <a:noFill/>
                          </a:ln>
                          <a:solidFill>
                            <a:srgbClr val="FF0000"/>
                          </a:solidFill>
                          <a:effectLst/>
                          <a:latin typeface="Zawgyi-One" charset="0"/>
                          <a:ea typeface="Mangal" panose="02040503050203030202" pitchFamily="18" charset="0"/>
                          <a:cs typeface="Mangal" panose="02040503050203030202" pitchFamily="18" charset="0"/>
                        </a:rPr>
                        <a:t>घण्टा</a:t>
                      </a:r>
                      <a:r>
                        <a:rPr kumimoji="0" lang="en-US" altLang="en-US" sz="1600" b="0" i="0" u="none" strike="noStrike" cap="none" normalizeH="0" baseline="0" smtClean="0">
                          <a:ln>
                            <a:noFill/>
                          </a:ln>
                          <a:solidFill>
                            <a:srgbClr val="FF0000"/>
                          </a:solidFill>
                          <a:effectLst/>
                          <a:latin typeface="Zawgyi-One" charset="0"/>
                          <a:ea typeface="Myanmar Text" panose="020B0502040204020203" pitchFamily="34" charset="0"/>
                          <a:cs typeface="Myanmar Text" panose="020B0502040204020203" pitchFamily="34" charset="0"/>
                        </a:rPr>
                        <a:t>)</a:t>
                      </a:r>
                      <a:endParaRPr kumimoji="0" lang="my-MM" altLang="en-US" sz="1600" b="0" i="0" u="none" strike="noStrike" cap="none" normalizeH="0" baseline="0" smtClean="0">
                        <a:ln>
                          <a:noFill/>
                        </a:ln>
                        <a:solidFill>
                          <a:srgbClr val="FF0000"/>
                        </a:solidFill>
                        <a:effectLst/>
                        <a:latin typeface="Zawgyi-One" charset="0"/>
                        <a:ea typeface="Myanmar Text" panose="020B0502040204020203" pitchFamily="34" charset="0"/>
                        <a:cs typeface="Myanmar Text" panose="020B0502040204020203"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smtClean="0">
                          <a:ln>
                            <a:noFill/>
                          </a:ln>
                          <a:solidFill>
                            <a:srgbClr val="FF0000"/>
                          </a:solidFill>
                          <a:effectLst/>
                          <a:latin typeface="Calibri" panose="020F0502020204030204" pitchFamily="34" charset="0"/>
                        </a:rPr>
                        <a:t>UNPAID WAGES THAT OCCUR WHEN YOU LEAVE EARLIER FROM WORK</a:t>
                      </a:r>
                      <a:endParaRPr kumimoji="0" lang="en-MY" altLang="en-US" sz="1600" b="0" i="0" u="none" strike="noStrike" cap="none" normalizeH="0" baseline="0" smtClean="0">
                        <a:ln>
                          <a:noFill/>
                        </a:ln>
                        <a:solidFill>
                          <a:srgbClr val="FF0000"/>
                        </a:solidFill>
                        <a:effectLst/>
                        <a:latin typeface="Calibri" panose="020F0502020204030204" pitchFamily="34" charset="0"/>
                        <a:cs typeface="Calibri" panose="020F0502020204030204" pitchFamily="34" charset="0"/>
                      </a:endParaRPr>
                    </a:p>
                    <a:p>
                      <a:pPr marL="0" marR="0" lvl="0" indent="0" algn="l" defTabSz="685800" rtl="0" eaLnBrk="1" fontAlgn="base" latinLnBrk="0" hangingPunct="1">
                        <a:lnSpc>
                          <a:spcPct val="107000"/>
                        </a:lnSpc>
                        <a:spcBef>
                          <a:spcPct val="0"/>
                        </a:spcBef>
                        <a:spcAft>
                          <a:spcPct val="0"/>
                        </a:spcAft>
                        <a:buClrTx/>
                        <a:buSzTx/>
                        <a:buFontTx/>
                        <a:buNone/>
                        <a:tabLst/>
                      </a:pPr>
                      <a:r>
                        <a:rPr kumimoji="0" lang="hi-IN" altLang="en-US" sz="1600" b="0" i="0" u="none" strike="noStrike" cap="none" normalizeH="0" baseline="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कुनै ब्यागहरू हुँदैन जब तपाईं कामबाट सुरुवाती छोड्नुहुन्छ</a:t>
                      </a:r>
                      <a:endParaRPr kumimoji="0" lang="en-US"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76325">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6</a:t>
                      </a:r>
                      <a:endParaRPr kumimoji="0" lang="en-MY" altLang="en-US"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8960"/>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dirty="0" smtClean="0">
                          <a:ln>
                            <a:noFill/>
                          </a:ln>
                          <a:solidFill>
                            <a:srgbClr val="FF0000"/>
                          </a:solidFill>
                          <a:effectLst/>
                          <a:latin typeface="Calibri" panose="020F0502020204030204" pitchFamily="34" charset="0"/>
                        </a:rPr>
                        <a:t>LATE IN (HOURS)</a:t>
                      </a:r>
                      <a:r>
                        <a:rPr kumimoji="0" lang="my-MM" altLang="en-US" sz="1600" b="0" i="0" u="none" strike="noStrike" cap="none" normalizeH="0" baseline="0" dirty="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t/>
                      </a:r>
                      <a:br>
                        <a:rPr kumimoji="0" lang="my-MM" altLang="en-US" sz="1600" b="0" i="0" u="none" strike="noStrike" cap="none" normalizeH="0" baseline="0" dirty="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br>
                      <a:r>
                        <a:rPr kumimoji="0" lang="hi-IN" altLang="en-US" sz="1600" b="0" i="0" u="none" strike="noStrike" cap="none" normalizeH="0" baseline="0" dirty="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ढिला</a:t>
                      </a:r>
                      <a:r>
                        <a:rPr kumimoji="0" lang="en-US" altLang="en-US" sz="1600" b="0" i="0" u="none" strike="noStrike" cap="none" normalizeH="0" baseline="0" dirty="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t> </a:t>
                      </a:r>
                      <a:r>
                        <a:rPr kumimoji="0" lang="en-US" altLang="en-US" sz="1600" b="0" i="0" u="none" strike="noStrike" cap="none" normalizeH="0" baseline="0" dirty="0" smtClean="0">
                          <a:ln>
                            <a:noFill/>
                          </a:ln>
                          <a:solidFill>
                            <a:srgbClr val="FF0000"/>
                          </a:solidFill>
                          <a:effectLst/>
                          <a:latin typeface="Zawgyi-One" charset="0"/>
                          <a:ea typeface="Myanmar Text" panose="020B0502040204020203" pitchFamily="34" charset="0"/>
                          <a:cs typeface="Myanmar Text" panose="020B0502040204020203" pitchFamily="34" charset="0"/>
                        </a:rPr>
                        <a:t>(</a:t>
                      </a:r>
                      <a:r>
                        <a:rPr kumimoji="0" lang="hi-IN" altLang="en-US" sz="1600" b="0" i="0" u="none" strike="noStrike" cap="none" normalizeH="0" baseline="0" dirty="0" smtClean="0">
                          <a:ln>
                            <a:noFill/>
                          </a:ln>
                          <a:solidFill>
                            <a:srgbClr val="FF0000"/>
                          </a:solidFill>
                          <a:effectLst/>
                          <a:latin typeface="Zawgyi-One" charset="0"/>
                          <a:ea typeface="Mangal" panose="02040503050203030202" pitchFamily="18" charset="0"/>
                          <a:cs typeface="Mangal" panose="02040503050203030202" pitchFamily="18" charset="0"/>
                        </a:rPr>
                        <a:t>घण्टा</a:t>
                      </a:r>
                      <a:r>
                        <a:rPr kumimoji="0" lang="en-US" altLang="en-US" sz="1600" b="0" i="0" u="none" strike="noStrike" cap="none" normalizeH="0" baseline="0" dirty="0" smtClean="0">
                          <a:ln>
                            <a:noFill/>
                          </a:ln>
                          <a:solidFill>
                            <a:srgbClr val="FF0000"/>
                          </a:solidFill>
                          <a:effectLst/>
                          <a:latin typeface="Zawgyi-One" charset="0"/>
                          <a:ea typeface="Myanmar Text" panose="020B0502040204020203" pitchFamily="34" charset="0"/>
                          <a:cs typeface="Myanmar Text" panose="020B0502040204020203" pitchFamily="34" charset="0"/>
                        </a:rPr>
                        <a:t>)</a:t>
                      </a:r>
                      <a:endParaRPr kumimoji="0" lang="my-MM" altLang="en-US" sz="1600" b="0" i="0" u="none" strike="noStrike" cap="none" normalizeH="0" baseline="0" dirty="0" smtClean="0">
                        <a:ln>
                          <a:noFill/>
                        </a:ln>
                        <a:solidFill>
                          <a:srgbClr val="FF0000"/>
                        </a:solidFill>
                        <a:effectLst/>
                        <a:latin typeface="Zawgyi-One" charset="0"/>
                        <a:ea typeface="Myanmar Text" panose="020B0502040204020203" pitchFamily="34" charset="0"/>
                        <a:cs typeface="Myanmar Text" panose="020B0502040204020203"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dirty="0" smtClean="0">
                          <a:ln>
                            <a:noFill/>
                          </a:ln>
                          <a:solidFill>
                            <a:srgbClr val="FF0000"/>
                          </a:solidFill>
                          <a:effectLst/>
                          <a:latin typeface="Calibri" panose="020F0502020204030204" pitchFamily="34" charset="0"/>
                        </a:rPr>
                        <a:t>UNPAID WAGES THAT OCCUR WHEN YOU LATE FOR WORK</a:t>
                      </a:r>
                      <a:endParaRPr kumimoji="0" lang="my-MM" altLang="en-US" sz="1600" b="0" i="0" u="none" strike="noStrike" cap="none" normalizeH="0" baseline="0" dirty="0" smtClean="0">
                        <a:ln>
                          <a:noFill/>
                        </a:ln>
                        <a:solidFill>
                          <a:srgbClr val="FF0000"/>
                        </a:solidFill>
                        <a:effectLst/>
                        <a:latin typeface="Mangal" panose="02040503050203030202" pitchFamily="18" charset="0"/>
                        <a:ea typeface="Myanmar Text" panose="020B0502040204020203" pitchFamily="34" charset="0"/>
                        <a:cs typeface="Myanmar Text" panose="020B0502040204020203" pitchFamily="34" charset="0"/>
                      </a:endParaRPr>
                    </a:p>
                    <a:p>
                      <a:pPr marL="0" marR="0" lvl="0" indent="0" algn="l" defTabSz="685800" rtl="0" eaLnBrk="1" fontAlgn="base" latinLnBrk="0" hangingPunct="1">
                        <a:lnSpc>
                          <a:spcPct val="107000"/>
                        </a:lnSpc>
                        <a:spcBef>
                          <a:spcPct val="0"/>
                        </a:spcBef>
                        <a:spcAft>
                          <a:spcPct val="0"/>
                        </a:spcAft>
                        <a:buClrTx/>
                        <a:buSzTx/>
                        <a:buFontTx/>
                        <a:buNone/>
                        <a:tabLst/>
                      </a:pPr>
                      <a:r>
                        <a:rPr kumimoji="0" lang="hi-IN" altLang="en-US" sz="1600" b="0" i="0" u="none" strike="noStrike" cap="none" normalizeH="0" baseline="0" dirty="0" smtClean="0">
                          <a:ln>
                            <a:noFill/>
                          </a:ln>
                          <a:solidFill>
                            <a:srgbClr val="FF0000"/>
                          </a:solidFill>
                          <a:effectLst/>
                          <a:latin typeface="Mangal" panose="02040503050203030202" pitchFamily="18" charset="0"/>
                          <a:ea typeface="Mangal" panose="02040503050203030202" pitchFamily="18" charset="0"/>
                          <a:cs typeface="Mangal" panose="02040503050203030202" pitchFamily="18" charset="0"/>
                        </a:rPr>
                        <a:t>अनपेड ब्यागहरू जुन ठीक छ जब तपाईं कामका लागि ढिलो गर्नुहुन्छ</a:t>
                      </a:r>
                      <a:endParaRPr kumimoji="0" lang="en-US" altLang="en-US" sz="1600" b="0" i="0" u="none" strike="noStrike" cap="none" normalizeH="0" baseline="0" dirty="0" smtClean="0">
                        <a:ln>
                          <a:noFill/>
                        </a:ln>
                        <a:solidFill>
                          <a:srgbClr val="FF0000"/>
                        </a:solidFill>
                        <a:effectLst/>
                        <a:latin typeface="Mangal" panose="02040503050203030202" pitchFamily="18" charset="0"/>
                        <a:ea typeface="Mangal" panose="02040503050203030202" pitchFamily="18" charset="0"/>
                        <a:cs typeface="Mangal" panose="02040503050203030202" pitchFamily="18"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92238">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7</a:t>
                      </a:r>
                      <a:endParaRPr kumimoji="0" lang="en-MY" altLang="en-US"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8960"/>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smtClean="0">
                          <a:ln>
                            <a:noFill/>
                          </a:ln>
                          <a:solidFill>
                            <a:srgbClr val="FF0000"/>
                          </a:solidFill>
                          <a:effectLst/>
                          <a:latin typeface="Calibri" panose="020F0502020204030204" pitchFamily="34" charset="0"/>
                        </a:rPr>
                        <a:t>PUBLIC DEDUCTION (DAYS)</a:t>
                      </a:r>
                      <a:endParaRPr kumimoji="0" lang="en-US" altLang="en-US" sz="1600" b="0" i="0" u="none" strike="noStrike" cap="none" normalizeH="0" baseline="0" smtClean="0">
                        <a:ln>
                          <a:noFill/>
                        </a:ln>
                        <a:solidFill>
                          <a:srgbClr val="FF0000"/>
                        </a:solidFill>
                        <a:effectLst/>
                        <a:latin typeface="Calibri" panose="020F0502020204030204" pitchFamily="34" charset="0"/>
                      </a:endParaRPr>
                    </a:p>
                    <a:p>
                      <a:pPr marL="0" marR="0" lvl="0" indent="0" algn="ctr" defTabSz="685800" rtl="0" eaLnBrk="1" fontAlgn="base" latinLnBrk="0" hangingPunct="1">
                        <a:lnSpc>
                          <a:spcPct val="100000"/>
                        </a:lnSpc>
                        <a:spcBef>
                          <a:spcPct val="0"/>
                        </a:spcBef>
                        <a:spcAft>
                          <a:spcPct val="0"/>
                        </a:spcAft>
                        <a:buClrTx/>
                        <a:buSzTx/>
                        <a:buFontTx/>
                        <a:buNone/>
                        <a:tabLst/>
                      </a:pPr>
                      <a:r>
                        <a:rPr kumimoji="0" lang="hi-IN" altLang="en-US" sz="1600" b="0" i="0" u="none" strike="noStrike" cap="none" normalizeH="0" baseline="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सार्वजनिक कटौती</a:t>
                      </a:r>
                      <a:r>
                        <a:rPr kumimoji="0" lang="en-US"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t> (</a:t>
                      </a:r>
                      <a:r>
                        <a:rPr kumimoji="0" lang="hi-IN" altLang="en-US" sz="1600" b="0" i="0" u="none" strike="noStrike" cap="none" normalizeH="0" baseline="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दिनहरु</a:t>
                      </a:r>
                      <a:r>
                        <a:rPr kumimoji="0" lang="en-US"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t>)</a:t>
                      </a:r>
                      <a:endParaRPr kumimoji="0" lang="my-MM"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smtClean="0">
                          <a:ln>
                            <a:noFill/>
                          </a:ln>
                          <a:solidFill>
                            <a:srgbClr val="FF0000"/>
                          </a:solidFill>
                          <a:effectLst/>
                          <a:latin typeface="Calibri" panose="020F0502020204030204" pitchFamily="34" charset="0"/>
                        </a:rPr>
                        <a:t>UNPAID WAGES THAT OCCUR WHEN YOU ARE ABSENT FROM WORK DURING THE DAY BEFORE /OR A DAY AFTER PUBLIC HOLIDAY</a:t>
                      </a:r>
                      <a:endParaRPr kumimoji="0" lang="my-MM"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hi-IN" altLang="en-US" sz="1600" b="0" i="0" u="none" strike="noStrike" cap="none" normalizeH="0" baseline="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अनपेड ब्यागहरू जुन ओसकुरमा जब तपाईं कामको पछि लाग्नुहुन्छ त्यस दिनको पछाडि / वा पब्लिक होलिडेको दिन</a:t>
                      </a:r>
                      <a:endParaRPr kumimoji="0" lang="en-US"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31950">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8</a:t>
                      </a:r>
                      <a:endParaRPr kumimoji="0" lang="en-MY" altLang="en-US"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8960"/>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smtClean="0">
                          <a:ln>
                            <a:noFill/>
                          </a:ln>
                          <a:solidFill>
                            <a:srgbClr val="FF0000"/>
                          </a:solidFill>
                          <a:effectLst/>
                          <a:latin typeface="Calibri" panose="020F0502020204030204" pitchFamily="34" charset="0"/>
                        </a:rPr>
                        <a:t>TIME OFF (HOURS)</a:t>
                      </a:r>
                      <a:r>
                        <a:rPr kumimoji="0" lang="my-MM"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t/>
                      </a:r>
                      <a:br>
                        <a:rPr kumimoji="0" lang="my-MM"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br>
                      <a:r>
                        <a:rPr kumimoji="0" lang="hi-IN" altLang="en-US" sz="1600" b="0" i="0" u="none" strike="noStrike" cap="none" normalizeH="0" baseline="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समय समाप्त</a:t>
                      </a:r>
                      <a:r>
                        <a:rPr kumimoji="0" lang="en-US" altLang="en-US" sz="1600" b="0" i="0" u="none" strike="noStrike" cap="none" normalizeH="0" baseline="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rPr>
                        <a:t> </a:t>
                      </a:r>
                      <a:r>
                        <a:rPr kumimoji="0" lang="en-US" altLang="en-US" sz="1600" b="0" i="0" u="none" strike="noStrike" cap="none" normalizeH="0" baseline="0" smtClean="0">
                          <a:ln>
                            <a:noFill/>
                          </a:ln>
                          <a:solidFill>
                            <a:srgbClr val="FF0000"/>
                          </a:solidFill>
                          <a:effectLst/>
                          <a:latin typeface="Zawgyi-One" charset="0"/>
                          <a:ea typeface="Myanmar Text" panose="020B0502040204020203" pitchFamily="34" charset="0"/>
                          <a:cs typeface="Myanmar Text" panose="020B0502040204020203" pitchFamily="34" charset="0"/>
                        </a:rPr>
                        <a:t>(</a:t>
                      </a:r>
                      <a:r>
                        <a:rPr kumimoji="0" lang="hi-IN" altLang="en-US" sz="1600" b="0" i="0" u="none" strike="noStrike" cap="none" normalizeH="0" baseline="0" smtClean="0">
                          <a:ln>
                            <a:noFill/>
                          </a:ln>
                          <a:solidFill>
                            <a:srgbClr val="FF0000"/>
                          </a:solidFill>
                          <a:effectLst/>
                          <a:latin typeface="Zawgyi-One" charset="0"/>
                          <a:ea typeface="Mangal" panose="02040503050203030202" pitchFamily="18" charset="0"/>
                          <a:cs typeface="Mangal" panose="02040503050203030202" pitchFamily="18" charset="0"/>
                        </a:rPr>
                        <a:t>घण्टा</a:t>
                      </a:r>
                      <a:r>
                        <a:rPr kumimoji="0" lang="en-US" altLang="en-US" sz="1600" b="0" i="0" u="none" strike="noStrike" cap="none" normalizeH="0" baseline="0" smtClean="0">
                          <a:ln>
                            <a:noFill/>
                          </a:ln>
                          <a:solidFill>
                            <a:srgbClr val="FF0000"/>
                          </a:solidFill>
                          <a:effectLst/>
                          <a:latin typeface="Zawgyi-One" charset="0"/>
                          <a:ea typeface="Myanmar Text" panose="020B0502040204020203" pitchFamily="34" charset="0"/>
                          <a:cs typeface="Myanmar Text" panose="020B0502040204020203" pitchFamily="34" charset="0"/>
                        </a:rPr>
                        <a:t>)</a:t>
                      </a:r>
                      <a:endParaRPr kumimoji="0" lang="my-MM" altLang="en-US" sz="1600" b="0" i="0" u="none" strike="noStrike" cap="none" normalizeH="0" baseline="0" smtClean="0">
                        <a:ln>
                          <a:noFill/>
                        </a:ln>
                        <a:solidFill>
                          <a:srgbClr val="FF0000"/>
                        </a:solidFill>
                        <a:effectLst/>
                        <a:latin typeface="Zawgyi-One" charset="0"/>
                        <a:ea typeface="Myanmar Text" panose="020B0502040204020203" pitchFamily="34" charset="0"/>
                        <a:cs typeface="Myanmar Text" panose="020B0502040204020203"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6858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6858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6858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6858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685800" rtl="0" eaLnBrk="1" fontAlgn="base" latinLnBrk="0" hangingPunct="1">
                        <a:lnSpc>
                          <a:spcPct val="107000"/>
                        </a:lnSpc>
                        <a:spcBef>
                          <a:spcPct val="0"/>
                        </a:spcBef>
                        <a:spcAft>
                          <a:spcPct val="0"/>
                        </a:spcAft>
                        <a:buClrTx/>
                        <a:buSzTx/>
                        <a:buFontTx/>
                        <a:buNone/>
                        <a:tabLst/>
                      </a:pPr>
                      <a:r>
                        <a:rPr kumimoji="0" lang="en-MY" altLang="en-US" sz="1600" b="0" i="0" u="none" strike="noStrike" cap="none" normalizeH="0" baseline="0" dirty="0" smtClean="0">
                          <a:ln>
                            <a:noFill/>
                          </a:ln>
                          <a:solidFill>
                            <a:srgbClr val="FF0000"/>
                          </a:solidFill>
                          <a:effectLst/>
                          <a:latin typeface="Calibri" panose="020F0502020204030204" pitchFamily="34" charset="0"/>
                        </a:rPr>
                        <a:t>UNPAID WAGES THAT OCCUR WHEN YOU LEAVE THE WORKING PERMISES (WITH SUPERIOR PERMISSION) FOR SHORT PERIOD OF TIME DURING THE WORKING HOURS</a:t>
                      </a:r>
                      <a:endParaRPr kumimoji="0" lang="my-MM" altLang="en-US" sz="1600" b="0" i="0" u="none" strike="noStrike" cap="none" normalizeH="0" baseline="0" dirty="0" smtClean="0">
                        <a:ln>
                          <a:noFill/>
                        </a:ln>
                        <a:solidFill>
                          <a:srgbClr val="FF0000"/>
                        </a:solidFill>
                        <a:effectLst/>
                        <a:latin typeface="Calibri" panose="020F0502020204030204" pitchFamily="34" charset="0"/>
                        <a:ea typeface="Myanmar Text" panose="020B0502040204020203" pitchFamily="34" charset="0"/>
                        <a:cs typeface="Myanmar Text" panose="020B0502040204020203" pitchFamily="34" charset="0"/>
                      </a:endParaRPr>
                    </a:p>
                    <a:p>
                      <a:pPr marL="0" marR="0" lvl="0" indent="0" algn="l" defTabSz="685800" rtl="0" eaLnBrk="1" fontAlgn="base" latinLnBrk="0" hangingPunct="1">
                        <a:lnSpc>
                          <a:spcPct val="100000"/>
                        </a:lnSpc>
                        <a:spcBef>
                          <a:spcPct val="0"/>
                        </a:spcBef>
                        <a:spcAft>
                          <a:spcPct val="0"/>
                        </a:spcAft>
                        <a:buClrTx/>
                        <a:buSzTx/>
                        <a:buFontTx/>
                        <a:buNone/>
                        <a:tabLst/>
                      </a:pPr>
                      <a:r>
                        <a:rPr kumimoji="0" lang="hi-IN" altLang="en-US" sz="1600" b="0" i="0" u="none" strike="noStrike" cap="none" normalizeH="0" baseline="0" dirty="0" smtClean="0">
                          <a:ln>
                            <a:noFill/>
                          </a:ln>
                          <a:solidFill>
                            <a:srgbClr val="FF0000"/>
                          </a:solidFill>
                          <a:effectLst/>
                          <a:latin typeface="Calibri" panose="020F0502020204030204" pitchFamily="34" charset="0"/>
                          <a:ea typeface="Mangal" panose="02040503050203030202" pitchFamily="18" charset="0"/>
                          <a:cs typeface="Mangal" panose="02040503050203030202" pitchFamily="18" charset="0"/>
                        </a:rPr>
                        <a:t>अनपेड ब्यागहरू जुन ओसचुरमा जब तपाईंले कामका लागि अनुमति पाउनुहुन्छ (उत्कृष्ट अनुमति सहित) कामका घण्टाको अवधिमा छोटो पिरियडको लागि</a:t>
                      </a:r>
                      <a:endParaRPr kumimoji="0" lang="en-MY" altLang="en-US" sz="1600" b="0" i="0" u="none" strike="noStrike" cap="none" normalizeH="0" baseline="0" dirty="0" smtClean="0">
                        <a:ln>
                          <a:noFill/>
                        </a:ln>
                        <a:solidFill>
                          <a:srgbClr val="FF0000"/>
                        </a:solidFill>
                        <a:effectLst/>
                        <a:latin typeface="Calibri" panose="020F0502020204030204" pitchFamily="34" charset="0"/>
                        <a:cs typeface="Calibri" panose="020F0502020204030204" pitchFamily="34" charset="0"/>
                      </a:endParaRPr>
                    </a:p>
                  </a:txBody>
                  <a:tcPr marL="68584" marR="6858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Rectangle 4">
            <a:extLst>
              <a:ext uri="{FF2B5EF4-FFF2-40B4-BE49-F238E27FC236}">
                <a16:creationId xmlns:a16="http://schemas.microsoft.com/office/drawing/2014/main" xmlns="" id="{4FFFB199-7588-244D-53AF-2468377D5F65}"/>
              </a:ext>
            </a:extLst>
          </p:cNvPr>
          <p:cNvSpPr txBox="1">
            <a:spLocks noChangeArrowheads="1"/>
          </p:cNvSpPr>
          <p:nvPr/>
        </p:nvSpPr>
        <p:spPr bwMode="auto">
          <a:xfrm>
            <a:off x="2425968" y="794802"/>
            <a:ext cx="8836025" cy="485775"/>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chemeClr val="accent5">
                    <a:lumMod val="75000"/>
                  </a:schemeClr>
                </a:solidFill>
                <a:latin typeface="+mn-lt"/>
              </a:rPr>
              <a:t>7)  Deduction &amp; Unpaid Salary   </a:t>
            </a:r>
            <a:r>
              <a:rPr lang="hi-IN" altLang="en-US" sz="2000" b="1" dirty="0">
                <a:latin typeface="+mn-lt"/>
              </a:rPr>
              <a:t>कटौती र भुक्तान नगरिएको तलब</a:t>
            </a:r>
            <a:endParaRPr lang="en-US" altLang="en-US" sz="2000" b="1" dirty="0">
              <a:latin typeface="Zawgyi-One" panose="020B0604030504040204" pitchFamily="34" charset="0"/>
              <a:cs typeface="+mj-cs"/>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61" name="Title 1">
            <a:extLst>
              <a:ext uri="{FF2B5EF4-FFF2-40B4-BE49-F238E27FC236}">
                <a16:creationId xmlns:a16="http://schemas.microsoft.com/office/drawing/2014/main" xmlns="" id="{D81DDC8D-6B8C-7935-8B28-25B41F5F964F}"/>
              </a:ext>
            </a:extLst>
          </p:cNvPr>
          <p:cNvSpPr>
            <a:spLocks noGrp="1" noChangeArrowheads="1"/>
          </p:cNvSpPr>
          <p:nvPr>
            <p:ph type="ctrTitle"/>
          </p:nvPr>
        </p:nvSpPr>
        <p:spPr>
          <a:xfrm>
            <a:off x="436098" y="320675"/>
            <a:ext cx="11352627" cy="1371600"/>
          </a:xfrm>
          <a:solidFill>
            <a:schemeClr val="bg1"/>
          </a:solidFill>
        </p:spPr>
        <p:txBody>
          <a:bodyPr rtlCol="0">
            <a:noAutofit/>
          </a:bodyPr>
          <a:lstStyle/>
          <a:p>
            <a:pPr>
              <a:lnSpc>
                <a:spcPct val="100000"/>
              </a:lnSpc>
              <a:defRPr/>
            </a:pPr>
            <a:r>
              <a:rPr lang="en-US" altLang="en-US" sz="3600" b="1" dirty="0">
                <a:solidFill>
                  <a:schemeClr val="accent5">
                    <a:lumMod val="75000"/>
                  </a:schemeClr>
                </a:solidFill>
                <a:latin typeface="+mn-lt"/>
              </a:rPr>
              <a:t>PTSB Interview &amp; Selection Process</a:t>
            </a:r>
            <a:br>
              <a:rPr lang="en-US" altLang="en-US" sz="3600" b="1" dirty="0">
                <a:solidFill>
                  <a:schemeClr val="accent5">
                    <a:lumMod val="75000"/>
                  </a:schemeClr>
                </a:solidFill>
                <a:latin typeface="+mn-lt"/>
              </a:rPr>
            </a:br>
            <a:r>
              <a:rPr lang="hi-IN" altLang="en-US" sz="3600" b="1" dirty="0"/>
              <a:t>अन्तर्वार्ता र चयन प्रक्रिया</a:t>
            </a:r>
            <a:endParaRPr lang="en-US" altLang="en-US" sz="3600" b="1" dirty="0"/>
          </a:p>
        </p:txBody>
      </p:sp>
      <p:sp>
        <p:nvSpPr>
          <p:cNvPr id="19459" name="AutoShape 9">
            <a:extLst>
              <a:ext uri="{FF2B5EF4-FFF2-40B4-BE49-F238E27FC236}">
                <a16:creationId xmlns:a16="http://schemas.microsoft.com/office/drawing/2014/main" xmlns="" id="{34FB2856-FC7A-83C1-57F4-7BADA6E01A8F}"/>
              </a:ext>
            </a:extLst>
          </p:cNvPr>
          <p:cNvSpPr>
            <a:spLocks noChangeAspect="1" noChangeArrowheads="1"/>
          </p:cNvSpPr>
          <p:nvPr/>
        </p:nvSpPr>
        <p:spPr bwMode="auto">
          <a:xfrm>
            <a:off x="6065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MY" altLang="en-US" sz="2400">
              <a:latin typeface="Times New Roman" panose="02020603050405020304" pitchFamily="18" charset="0"/>
            </a:endParaRPr>
          </a:p>
        </p:txBody>
      </p:sp>
      <p:sp>
        <p:nvSpPr>
          <p:cNvPr id="5" name="TextBox 4">
            <a:extLst>
              <a:ext uri="{FF2B5EF4-FFF2-40B4-BE49-F238E27FC236}">
                <a16:creationId xmlns:a16="http://schemas.microsoft.com/office/drawing/2014/main" xmlns="" id="{153F959F-8263-A334-46B9-2A66EFE969DC}"/>
              </a:ext>
            </a:extLst>
          </p:cNvPr>
          <p:cNvSpPr txBox="1"/>
          <p:nvPr/>
        </p:nvSpPr>
        <p:spPr>
          <a:xfrm>
            <a:off x="1905000" y="2209800"/>
            <a:ext cx="1905000" cy="1200150"/>
          </a:xfrm>
          <a:prstGeom prst="rect">
            <a:avLst/>
          </a:prstGeom>
          <a:solidFill>
            <a:schemeClr val="bg1"/>
          </a:solidFill>
        </p:spPr>
        <p:txBody>
          <a:bodyPr>
            <a:spAutoFit/>
          </a:bodyPr>
          <a:lstStyle/>
          <a:p>
            <a:pPr algn="ctr">
              <a:defRPr/>
            </a:pPr>
            <a:r>
              <a:rPr lang="en-MY" b="1" dirty="0">
                <a:solidFill>
                  <a:schemeClr val="accent5">
                    <a:lumMod val="75000"/>
                  </a:schemeClr>
                </a:solidFill>
              </a:rPr>
              <a:t>Go through </a:t>
            </a:r>
            <a:br>
              <a:rPr lang="en-MY" b="1" dirty="0">
                <a:solidFill>
                  <a:schemeClr val="accent5">
                    <a:lumMod val="75000"/>
                  </a:schemeClr>
                </a:solidFill>
              </a:rPr>
            </a:br>
            <a:r>
              <a:rPr lang="en-MY" b="1" dirty="0">
                <a:solidFill>
                  <a:schemeClr val="accent5">
                    <a:lumMod val="75000"/>
                  </a:schemeClr>
                </a:solidFill>
              </a:rPr>
              <a:t>Pre-Screening</a:t>
            </a:r>
            <a:r>
              <a:rPr lang="en-MY" dirty="0"/>
              <a:t/>
            </a:r>
            <a:br>
              <a:rPr lang="en-MY" dirty="0"/>
            </a:br>
            <a:r>
              <a:rPr lang="hi-IN" b="1" dirty="0"/>
              <a:t>पूर्व-स्क्रिनिङ मार्फत जानुहोस्</a:t>
            </a:r>
            <a:endParaRPr lang="en-MY" b="1" dirty="0"/>
          </a:p>
        </p:txBody>
      </p:sp>
      <p:cxnSp>
        <p:nvCxnSpPr>
          <p:cNvPr id="8" name="Straight Arrow Connector 7">
            <a:extLst>
              <a:ext uri="{FF2B5EF4-FFF2-40B4-BE49-F238E27FC236}">
                <a16:creationId xmlns:a16="http://schemas.microsoft.com/office/drawing/2014/main" xmlns="" id="{4E5BF309-6E2F-6668-37EF-81F1EBDD70A4}"/>
              </a:ext>
            </a:extLst>
          </p:cNvPr>
          <p:cNvCxnSpPr/>
          <p:nvPr/>
        </p:nvCxnSpPr>
        <p:spPr>
          <a:xfrm>
            <a:off x="4038600" y="2514600"/>
            <a:ext cx="6096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6EADE439-39A5-0DE9-8581-CA9954661F39}"/>
              </a:ext>
            </a:extLst>
          </p:cNvPr>
          <p:cNvSpPr txBox="1"/>
          <p:nvPr/>
        </p:nvSpPr>
        <p:spPr>
          <a:xfrm>
            <a:off x="4953000" y="2209801"/>
            <a:ext cx="1905000" cy="646113"/>
          </a:xfrm>
          <a:prstGeom prst="rect">
            <a:avLst/>
          </a:prstGeom>
          <a:solidFill>
            <a:schemeClr val="bg1"/>
          </a:solidFill>
        </p:spPr>
        <p:txBody>
          <a:bodyPr>
            <a:spAutoFit/>
          </a:bodyPr>
          <a:lstStyle/>
          <a:p>
            <a:pPr algn="ctr">
              <a:defRPr/>
            </a:pPr>
            <a:r>
              <a:rPr lang="en-MY" b="1" dirty="0">
                <a:solidFill>
                  <a:schemeClr val="accent5">
                    <a:lumMod val="75000"/>
                  </a:schemeClr>
                </a:solidFill>
              </a:rPr>
              <a:t>Briefing Session</a:t>
            </a:r>
            <a:r>
              <a:rPr lang="en-MY" dirty="0"/>
              <a:t/>
            </a:r>
            <a:br>
              <a:rPr lang="en-MY" dirty="0"/>
            </a:br>
            <a:r>
              <a:rPr lang="hi-IN" b="1" dirty="0"/>
              <a:t>ब्रिफिङ सत्र</a:t>
            </a:r>
            <a:endParaRPr lang="en-MY" b="1" dirty="0"/>
          </a:p>
        </p:txBody>
      </p:sp>
      <p:cxnSp>
        <p:nvCxnSpPr>
          <p:cNvPr id="13" name="Straight Arrow Connector 12">
            <a:extLst>
              <a:ext uri="{FF2B5EF4-FFF2-40B4-BE49-F238E27FC236}">
                <a16:creationId xmlns:a16="http://schemas.microsoft.com/office/drawing/2014/main" xmlns="" id="{54213E82-5628-B670-6D7A-F232EFD74F40}"/>
              </a:ext>
            </a:extLst>
          </p:cNvPr>
          <p:cNvCxnSpPr/>
          <p:nvPr/>
        </p:nvCxnSpPr>
        <p:spPr>
          <a:xfrm>
            <a:off x="7162800" y="2533650"/>
            <a:ext cx="6096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95441936-DF1A-CF8D-69AC-240D8BA9EE04}"/>
              </a:ext>
            </a:extLst>
          </p:cNvPr>
          <p:cNvSpPr txBox="1"/>
          <p:nvPr/>
        </p:nvSpPr>
        <p:spPr>
          <a:xfrm>
            <a:off x="8096251" y="3859213"/>
            <a:ext cx="2206625" cy="647700"/>
          </a:xfrm>
          <a:prstGeom prst="rect">
            <a:avLst/>
          </a:prstGeom>
          <a:solidFill>
            <a:schemeClr val="bg1"/>
          </a:solidFill>
        </p:spPr>
        <p:txBody>
          <a:bodyPr>
            <a:spAutoFit/>
          </a:bodyPr>
          <a:lstStyle/>
          <a:p>
            <a:pPr algn="ctr">
              <a:defRPr/>
            </a:pPr>
            <a:r>
              <a:rPr lang="en-MY" b="1" dirty="0">
                <a:solidFill>
                  <a:schemeClr val="accent5">
                    <a:lumMod val="75000"/>
                  </a:schemeClr>
                </a:solidFill>
              </a:rPr>
              <a:t>Declaration &amp; Offer</a:t>
            </a:r>
            <a:r>
              <a:rPr lang="en-MY" dirty="0"/>
              <a:t/>
            </a:r>
            <a:br>
              <a:rPr lang="en-MY" dirty="0"/>
            </a:br>
            <a:r>
              <a:rPr lang="hi-IN" b="1" dirty="0"/>
              <a:t>घोषणा र प्रस्ताव</a:t>
            </a:r>
            <a:endParaRPr lang="en-MY" b="1" dirty="0"/>
          </a:p>
        </p:txBody>
      </p:sp>
      <p:cxnSp>
        <p:nvCxnSpPr>
          <p:cNvPr id="16" name="Straight Arrow Connector 15">
            <a:extLst>
              <a:ext uri="{FF2B5EF4-FFF2-40B4-BE49-F238E27FC236}">
                <a16:creationId xmlns:a16="http://schemas.microsoft.com/office/drawing/2014/main" xmlns="" id="{B8B01A66-B7F7-A6CE-E207-318E51E5FE40}"/>
              </a:ext>
            </a:extLst>
          </p:cNvPr>
          <p:cNvCxnSpPr>
            <a:cxnSpLocks/>
          </p:cNvCxnSpPr>
          <p:nvPr/>
        </p:nvCxnSpPr>
        <p:spPr>
          <a:xfrm flipH="1">
            <a:off x="7162800" y="4498975"/>
            <a:ext cx="6096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309F0058-2480-2995-6A88-2B72F2C1440E}"/>
              </a:ext>
            </a:extLst>
          </p:cNvPr>
          <p:cNvSpPr txBox="1"/>
          <p:nvPr/>
        </p:nvSpPr>
        <p:spPr>
          <a:xfrm>
            <a:off x="4878388" y="3889375"/>
            <a:ext cx="2133600" cy="1201738"/>
          </a:xfrm>
          <a:prstGeom prst="rect">
            <a:avLst/>
          </a:prstGeom>
          <a:solidFill>
            <a:schemeClr val="bg1"/>
          </a:solidFill>
        </p:spPr>
        <p:txBody>
          <a:bodyPr>
            <a:spAutoFit/>
          </a:bodyPr>
          <a:lstStyle/>
          <a:p>
            <a:pPr algn="ctr">
              <a:defRPr/>
            </a:pPr>
            <a:r>
              <a:rPr lang="en-MY" b="1" dirty="0">
                <a:solidFill>
                  <a:schemeClr val="accent5">
                    <a:lumMod val="75000"/>
                  </a:schemeClr>
                </a:solidFill>
              </a:rPr>
              <a:t>Medical Check &amp; Pre-departure</a:t>
            </a:r>
            <a:r>
              <a:rPr lang="en-MY" dirty="0"/>
              <a:t/>
            </a:r>
            <a:br>
              <a:rPr lang="en-MY" dirty="0"/>
            </a:br>
            <a:r>
              <a:rPr lang="hi-IN" b="1" dirty="0"/>
              <a:t>मेडिकल चेक र पूर्व प्रस्थान</a:t>
            </a:r>
            <a:endParaRPr lang="en-MY" b="1" dirty="0"/>
          </a:p>
        </p:txBody>
      </p:sp>
      <p:cxnSp>
        <p:nvCxnSpPr>
          <p:cNvPr id="18" name="Straight Arrow Connector 17">
            <a:extLst>
              <a:ext uri="{FF2B5EF4-FFF2-40B4-BE49-F238E27FC236}">
                <a16:creationId xmlns:a16="http://schemas.microsoft.com/office/drawing/2014/main" xmlns="" id="{CF31F0FB-8C3A-8DCD-933D-8CB2C39B5C6F}"/>
              </a:ext>
            </a:extLst>
          </p:cNvPr>
          <p:cNvCxnSpPr>
            <a:cxnSpLocks/>
          </p:cNvCxnSpPr>
          <p:nvPr/>
        </p:nvCxnSpPr>
        <p:spPr>
          <a:xfrm flipH="1">
            <a:off x="4038600" y="4468813"/>
            <a:ext cx="6096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C89304A4-0F14-B3D0-4BBC-289D39E820C7}"/>
              </a:ext>
            </a:extLst>
          </p:cNvPr>
          <p:cNvSpPr txBox="1"/>
          <p:nvPr/>
        </p:nvSpPr>
        <p:spPr>
          <a:xfrm>
            <a:off x="1889125" y="4006851"/>
            <a:ext cx="1905000" cy="923925"/>
          </a:xfrm>
          <a:prstGeom prst="rect">
            <a:avLst/>
          </a:prstGeom>
          <a:solidFill>
            <a:schemeClr val="bg1"/>
          </a:solidFill>
        </p:spPr>
        <p:txBody>
          <a:bodyPr>
            <a:spAutoFit/>
          </a:bodyPr>
          <a:lstStyle/>
          <a:p>
            <a:pPr algn="ctr">
              <a:defRPr/>
            </a:pPr>
            <a:r>
              <a:rPr lang="en-MY" b="1" dirty="0">
                <a:solidFill>
                  <a:schemeClr val="accent5">
                    <a:lumMod val="75000"/>
                  </a:schemeClr>
                </a:solidFill>
              </a:rPr>
              <a:t>Flight to Malaysia</a:t>
            </a:r>
            <a:r>
              <a:rPr lang="en-MY" dirty="0"/>
              <a:t/>
            </a:r>
            <a:br>
              <a:rPr lang="en-MY" dirty="0"/>
            </a:br>
            <a:r>
              <a:rPr lang="hi-IN" b="1" dirty="0"/>
              <a:t>मलेसियाको लागि उडान</a:t>
            </a:r>
            <a:endParaRPr lang="en-MY" b="1" dirty="0"/>
          </a:p>
        </p:txBody>
      </p:sp>
      <p:sp>
        <p:nvSpPr>
          <p:cNvPr id="21" name="TextBox 20">
            <a:extLst>
              <a:ext uri="{FF2B5EF4-FFF2-40B4-BE49-F238E27FC236}">
                <a16:creationId xmlns:a16="http://schemas.microsoft.com/office/drawing/2014/main" xmlns="" id="{FFA9DEA4-A61C-F4EE-0AE5-D73F7FB77CFD}"/>
              </a:ext>
            </a:extLst>
          </p:cNvPr>
          <p:cNvSpPr txBox="1"/>
          <p:nvPr/>
        </p:nvSpPr>
        <p:spPr>
          <a:xfrm>
            <a:off x="8129588" y="2209801"/>
            <a:ext cx="1905000" cy="646113"/>
          </a:xfrm>
          <a:prstGeom prst="rect">
            <a:avLst/>
          </a:prstGeom>
          <a:solidFill>
            <a:schemeClr val="bg1"/>
          </a:solidFill>
        </p:spPr>
        <p:txBody>
          <a:bodyPr>
            <a:spAutoFit/>
          </a:bodyPr>
          <a:lstStyle/>
          <a:p>
            <a:pPr algn="ctr">
              <a:defRPr/>
            </a:pPr>
            <a:r>
              <a:rPr lang="en-MY" b="1" dirty="0">
                <a:solidFill>
                  <a:schemeClr val="accent5">
                    <a:lumMod val="75000"/>
                  </a:schemeClr>
                </a:solidFill>
              </a:rPr>
              <a:t>Interview Session</a:t>
            </a:r>
            <a:r>
              <a:rPr lang="en-MY" dirty="0"/>
              <a:t/>
            </a:r>
            <a:br>
              <a:rPr lang="en-MY" dirty="0"/>
            </a:br>
            <a:r>
              <a:rPr lang="hi-IN" b="1" dirty="0"/>
              <a:t>अन्तर्वार्ता सत्र</a:t>
            </a:r>
            <a:endParaRPr lang="en-MY" b="1" dirty="0"/>
          </a:p>
        </p:txBody>
      </p:sp>
      <p:cxnSp>
        <p:nvCxnSpPr>
          <p:cNvPr id="20" name="Straight Arrow Connector 19">
            <a:extLst>
              <a:ext uri="{FF2B5EF4-FFF2-40B4-BE49-F238E27FC236}">
                <a16:creationId xmlns:a16="http://schemas.microsoft.com/office/drawing/2014/main" xmlns="" id="{A88587B8-C786-9F2A-C10E-68F45D3706A4}"/>
              </a:ext>
            </a:extLst>
          </p:cNvPr>
          <p:cNvCxnSpPr/>
          <p:nvPr/>
        </p:nvCxnSpPr>
        <p:spPr>
          <a:xfrm>
            <a:off x="9067800" y="3048000"/>
            <a:ext cx="0" cy="609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8390429" y="4539375"/>
            <a:ext cx="1383317" cy="1806341"/>
          </a:xfrm>
          <a:prstGeom prst="rect">
            <a:avLst/>
          </a:prstGeom>
        </p:spPr>
      </p:pic>
    </p:spTree>
  </p:cSld>
  <p:clrMapOvr>
    <a:masterClrMapping/>
  </p:clrMapOvr>
  <p:transition spd="slow">
    <p:pull dir="l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xmlns="" id="{0B946F3A-2725-1CB3-9711-5596B6802A91}"/>
              </a:ext>
            </a:extLst>
          </p:cNvPr>
          <p:cNvGraphicFramePr>
            <a:graphicFrameLocks noGrp="1"/>
          </p:cNvGraphicFramePr>
          <p:nvPr>
            <p:ph idx="1"/>
            <p:extLst>
              <p:ext uri="{D42A27DB-BD31-4B8C-83A1-F6EECF244321}">
                <p14:modId xmlns:p14="http://schemas.microsoft.com/office/powerpoint/2010/main" val="3350120"/>
              </p:ext>
            </p:extLst>
          </p:nvPr>
        </p:nvGraphicFramePr>
        <p:xfrm>
          <a:off x="1630018" y="1790700"/>
          <a:ext cx="6358284" cy="3997326"/>
        </p:xfrm>
        <a:graphic>
          <a:graphicData uri="http://schemas.openxmlformats.org/drawingml/2006/table">
            <a:tbl>
              <a:tblPr/>
              <a:tblGrid>
                <a:gridCol w="3982670">
                  <a:extLst>
                    <a:ext uri="{9D8B030D-6E8A-4147-A177-3AD203B41FA5}">
                      <a16:colId xmlns:a16="http://schemas.microsoft.com/office/drawing/2014/main" xmlns="" val="20000"/>
                    </a:ext>
                  </a:extLst>
                </a:gridCol>
                <a:gridCol w="2375614">
                  <a:extLst>
                    <a:ext uri="{9D8B030D-6E8A-4147-A177-3AD203B41FA5}">
                      <a16:colId xmlns:a16="http://schemas.microsoft.com/office/drawing/2014/main" xmlns="" val="20001"/>
                    </a:ext>
                  </a:extLst>
                </a:gridCol>
              </a:tblGrid>
              <a:tr h="669262">
                <a:tc gridSpan="2">
                  <a:txBody>
                    <a:bodyPr/>
                    <a:lstStyle/>
                    <a:p>
                      <a:pPr algn="ctr" fontAlgn="ctr">
                        <a:lnSpc>
                          <a:spcPct val="150000"/>
                        </a:lnSpc>
                      </a:pPr>
                      <a:r>
                        <a:rPr lang="en-US" sz="2000" b="1" i="0" u="none" strike="noStrike" dirty="0">
                          <a:solidFill>
                            <a:srgbClr val="000000"/>
                          </a:solidFill>
                          <a:effectLst/>
                          <a:latin typeface="Calibri" panose="020F0502020204030204" pitchFamily="34" charset="0"/>
                        </a:rPr>
                        <a:t>Entitlement     </a:t>
                      </a:r>
                      <a:r>
                        <a:rPr lang="ne-NP" sz="2000" b="1" i="0" u="none" strike="noStrike" dirty="0">
                          <a:solidFill>
                            <a:srgbClr val="000000"/>
                          </a:solidFill>
                          <a:effectLst/>
                          <a:latin typeface="Calibri" panose="020F0502020204030204" pitchFamily="34" charset="0"/>
                        </a:rPr>
                        <a:t>अधिकार छोड्नुहोस्</a:t>
                      </a:r>
                      <a:r>
                        <a:rPr lang="en-MY" sz="2000" b="1" i="0" u="none" strike="noStrike" dirty="0">
                          <a:solidFill>
                            <a:srgbClr val="000000"/>
                          </a:solidFill>
                          <a:effectLst/>
                          <a:latin typeface="Calibri" panose="020F0502020204030204" pitchFamily="34" charset="0"/>
                        </a:rPr>
                        <a:t>      </a:t>
                      </a:r>
                      <a:endParaRPr lang="en-US" sz="2000" b="1" i="0" u="none" strike="noStrike" dirty="0">
                        <a:solidFill>
                          <a:srgbClr val="000000"/>
                        </a:solidFill>
                        <a:effectLst/>
                        <a:latin typeface="Calibri" panose="020F0502020204030204" pitchFamily="34" charset="0"/>
                      </a:endParaRPr>
                    </a:p>
                  </a:txBody>
                  <a:tcPr marL="7143" marR="714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hMerge="1">
                  <a:txBody>
                    <a:bodyPr/>
                    <a:lstStyle/>
                    <a:p>
                      <a:endParaRPr lang="en-US"/>
                    </a:p>
                  </a:txBody>
                  <a:tcPr/>
                </a:tc>
                <a:extLst>
                  <a:ext uri="{0D108BD9-81ED-4DB2-BD59-A6C34878D82A}">
                    <a16:rowId xmlns:a16="http://schemas.microsoft.com/office/drawing/2014/main" xmlns="" val="10000"/>
                  </a:ext>
                </a:extLst>
              </a:tr>
              <a:tr h="892952">
                <a:tc>
                  <a:txBody>
                    <a:bodyPr/>
                    <a:lstStyle/>
                    <a:p>
                      <a:pPr algn="l" fontAlgn="b">
                        <a:lnSpc>
                          <a:spcPct val="100000"/>
                        </a:lnSpc>
                      </a:pPr>
                      <a:r>
                        <a:rPr lang="en-US" sz="1800" b="1" i="0" u="none" strike="noStrike" dirty="0">
                          <a:solidFill>
                            <a:srgbClr val="000000"/>
                          </a:solidFill>
                          <a:effectLst/>
                          <a:latin typeface="Calibri" panose="020F0502020204030204" pitchFamily="34" charset="0"/>
                        </a:rPr>
                        <a:t> Annual Leave  </a:t>
                      </a:r>
                      <a:r>
                        <a:rPr lang="ne-NP" sz="1800" b="1" i="0" u="none" strike="noStrike" dirty="0">
                          <a:solidFill>
                            <a:srgbClr val="000000"/>
                          </a:solidFill>
                          <a:effectLst/>
                          <a:latin typeface="Calibri" panose="020F0502020204030204" pitchFamily="34" charset="0"/>
                        </a:rPr>
                        <a:t>बार्षिक बिदा</a:t>
                      </a:r>
                      <a:r>
                        <a:rPr lang="en-US" sz="1800" b="1" i="0" u="none" strike="noStrike" dirty="0">
                          <a:solidFill>
                            <a:srgbClr val="000000"/>
                          </a:solidFill>
                          <a:effectLst/>
                          <a:latin typeface="Calibri" panose="020F0502020204030204" pitchFamily="34" charset="0"/>
                        </a:rPr>
                        <a:t> </a:t>
                      </a:r>
                    </a:p>
                  </a:txBody>
                  <a:tcPr marL="7143" marR="714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lnSpc>
                          <a:spcPct val="100000"/>
                        </a:lnSpc>
                      </a:pPr>
                      <a:r>
                        <a:rPr lang="en-US" sz="2000" b="1" i="0" u="none" strike="noStrike" dirty="0">
                          <a:solidFill>
                            <a:srgbClr val="000000"/>
                          </a:solidFill>
                          <a:effectLst/>
                          <a:latin typeface="Calibri" panose="020F0502020204030204" pitchFamily="34" charset="0"/>
                        </a:rPr>
                        <a:t>Min.10 Days </a:t>
                      </a:r>
                      <a:br>
                        <a:rPr lang="en-US" sz="2000" b="1" i="0" u="none" strike="noStrike" dirty="0">
                          <a:solidFill>
                            <a:srgbClr val="000000"/>
                          </a:solidFill>
                          <a:effectLst/>
                          <a:latin typeface="Calibri" panose="020F0502020204030204" pitchFamily="34" charset="0"/>
                        </a:rPr>
                      </a:br>
                      <a:r>
                        <a:rPr lang="hi-IN" sz="2000" b="1" i="0" u="none" strike="noStrike" dirty="0">
                          <a:solidFill>
                            <a:srgbClr val="000000"/>
                          </a:solidFill>
                          <a:effectLst/>
                          <a:latin typeface="Calibri" panose="020F0502020204030204" pitchFamily="34" charset="0"/>
                        </a:rPr>
                        <a:t>न्यूनतम</a:t>
                      </a:r>
                      <a:r>
                        <a:rPr lang="en-US" sz="2000" b="1" i="0" u="none" strike="noStrike" dirty="0">
                          <a:solidFill>
                            <a:srgbClr val="000000"/>
                          </a:solidFill>
                          <a:effectLst/>
                          <a:latin typeface="Calibri" panose="020F0502020204030204" pitchFamily="34" charset="0"/>
                        </a:rPr>
                        <a:t> </a:t>
                      </a:r>
                      <a:r>
                        <a:rPr lang="hi-IN" sz="1800" b="0" i="0" kern="1200" dirty="0">
                          <a:solidFill>
                            <a:schemeClr val="tx1"/>
                          </a:solidFill>
                          <a:effectLst/>
                          <a:latin typeface="+mn-lt"/>
                          <a:ea typeface="+mn-ea"/>
                          <a:cs typeface="+mn-cs"/>
                        </a:rPr>
                        <a:t>८</a:t>
                      </a:r>
                      <a:r>
                        <a:rPr lang="en-US" sz="1800" b="0" i="0" kern="1200" dirty="0">
                          <a:solidFill>
                            <a:schemeClr val="tx1"/>
                          </a:solidFill>
                          <a:effectLst/>
                          <a:latin typeface="+mn-lt"/>
                          <a:ea typeface="+mn-ea"/>
                          <a:cs typeface="+mn-cs"/>
                        </a:rPr>
                        <a:t> </a:t>
                      </a:r>
                      <a:r>
                        <a:rPr lang="hi-IN" sz="2000" b="1" i="0" u="none" strike="noStrike" dirty="0">
                          <a:solidFill>
                            <a:srgbClr val="000000"/>
                          </a:solidFill>
                          <a:effectLst/>
                          <a:latin typeface="Calibri" panose="020F0502020204030204" pitchFamily="34" charset="0"/>
                        </a:rPr>
                        <a:t>दिनहरू</a:t>
                      </a:r>
                      <a:endParaRPr lang="en-US" sz="2000" b="1" i="0" u="none" strike="noStrike" dirty="0">
                        <a:solidFill>
                          <a:srgbClr val="000000"/>
                        </a:solidFill>
                        <a:effectLst/>
                        <a:latin typeface="Calibri" panose="020F0502020204030204" pitchFamily="34" charset="0"/>
                      </a:endParaRPr>
                    </a:p>
                  </a:txBody>
                  <a:tcPr marL="7143" marR="714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1"/>
                  </a:ext>
                </a:extLst>
              </a:tr>
              <a:tr h="852842">
                <a:tc>
                  <a:txBody>
                    <a:bodyPr/>
                    <a:lstStyle/>
                    <a:p>
                      <a:pPr algn="l" fontAlgn="b">
                        <a:lnSpc>
                          <a:spcPct val="100000"/>
                        </a:lnSpc>
                      </a:pPr>
                      <a:r>
                        <a:rPr lang="en-US" sz="1800" b="1" i="0" u="none" strike="noStrike" dirty="0">
                          <a:solidFill>
                            <a:srgbClr val="000000"/>
                          </a:solidFill>
                          <a:effectLst/>
                          <a:latin typeface="Calibri" panose="020F0502020204030204" pitchFamily="34" charset="0"/>
                        </a:rPr>
                        <a:t> Sick Leave </a:t>
                      </a:r>
                      <a:r>
                        <a:rPr lang="ne-NP" sz="1800" b="1" i="0" u="none" strike="noStrike" dirty="0">
                          <a:solidFill>
                            <a:srgbClr val="000000"/>
                          </a:solidFill>
                          <a:effectLst/>
                          <a:latin typeface="Calibri" panose="020F0502020204030204" pitchFamily="34" charset="0"/>
                        </a:rPr>
                        <a:t>बिरामी बिदा</a:t>
                      </a:r>
                      <a:r>
                        <a:rPr lang="en-MY" sz="1800" b="1" i="0" u="none" strike="noStrike" dirty="0">
                          <a:solidFill>
                            <a:srgbClr val="000000"/>
                          </a:solidFill>
                          <a:effectLst/>
                          <a:latin typeface="Calibri" panose="020F0502020204030204" pitchFamily="34" charset="0"/>
                        </a:rPr>
                        <a:t> </a:t>
                      </a:r>
                      <a:endParaRPr lang="en-US" sz="1800" b="1" i="0" u="none" strike="noStrike" dirty="0">
                        <a:solidFill>
                          <a:srgbClr val="000000"/>
                        </a:solidFill>
                        <a:effectLst/>
                        <a:latin typeface="Calibri" panose="020F0502020204030204" pitchFamily="34" charset="0"/>
                      </a:endParaRPr>
                    </a:p>
                  </a:txBody>
                  <a:tcPr marL="7143" marR="714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lnSpc>
                          <a:spcPct val="100000"/>
                        </a:lnSpc>
                      </a:pPr>
                      <a:r>
                        <a:rPr lang="en-US" sz="2000" b="1" i="0" u="none" strike="noStrike" dirty="0">
                          <a:solidFill>
                            <a:srgbClr val="000000"/>
                          </a:solidFill>
                          <a:effectLst/>
                          <a:latin typeface="Calibri" panose="020F0502020204030204" pitchFamily="34" charset="0"/>
                        </a:rPr>
                        <a:t>Min. 14 Days  </a:t>
                      </a:r>
                      <a:br>
                        <a:rPr lang="en-US" sz="2000" b="1" i="0" u="none" strike="noStrike" dirty="0">
                          <a:solidFill>
                            <a:srgbClr val="000000"/>
                          </a:solidFill>
                          <a:effectLst/>
                          <a:latin typeface="Calibri" panose="020F0502020204030204" pitchFamily="34" charset="0"/>
                        </a:rPr>
                      </a:br>
                      <a:r>
                        <a:rPr lang="hi-IN" sz="2000" b="1" i="0" u="none" strike="noStrike" dirty="0">
                          <a:solidFill>
                            <a:srgbClr val="000000"/>
                          </a:solidFill>
                          <a:effectLst/>
                          <a:latin typeface="Calibri" panose="020F0502020204030204" pitchFamily="34" charset="0"/>
                        </a:rPr>
                        <a:t>न्यूनतम</a:t>
                      </a:r>
                      <a:r>
                        <a:rPr lang="en-US" sz="2000" b="1" i="0" u="none" strike="noStrike" dirty="0">
                          <a:solidFill>
                            <a:srgbClr val="000000"/>
                          </a:solidFill>
                          <a:effectLst/>
                          <a:latin typeface="Calibri" panose="020F0502020204030204" pitchFamily="34" charset="0"/>
                        </a:rPr>
                        <a:t> </a:t>
                      </a:r>
                      <a:r>
                        <a:rPr lang="hi-IN" sz="1800" b="0" i="0" kern="1200" dirty="0">
                          <a:solidFill>
                            <a:schemeClr val="tx1"/>
                          </a:solidFill>
                          <a:effectLst/>
                          <a:latin typeface="+mn-lt"/>
                          <a:ea typeface="+mn-ea"/>
                          <a:cs typeface="+mn-cs"/>
                        </a:rPr>
                        <a:t>१४</a:t>
                      </a:r>
                      <a:r>
                        <a:rPr lang="en-US" sz="1800" b="0" i="0" kern="1200" dirty="0">
                          <a:solidFill>
                            <a:schemeClr val="tx1"/>
                          </a:solidFill>
                          <a:effectLst/>
                          <a:latin typeface="+mn-lt"/>
                          <a:ea typeface="+mn-ea"/>
                          <a:cs typeface="+mn-cs"/>
                        </a:rPr>
                        <a:t> </a:t>
                      </a:r>
                      <a:r>
                        <a:rPr lang="hi-IN" sz="2000" b="1" i="0" u="none" strike="noStrike" dirty="0">
                          <a:solidFill>
                            <a:srgbClr val="000000"/>
                          </a:solidFill>
                          <a:effectLst/>
                          <a:latin typeface="Calibri" panose="020F0502020204030204" pitchFamily="34" charset="0"/>
                        </a:rPr>
                        <a:t>दिनहरू</a:t>
                      </a:r>
                      <a:endParaRPr lang="en-US" sz="2000" b="1" i="0" u="none" strike="noStrike" dirty="0">
                        <a:solidFill>
                          <a:srgbClr val="000000"/>
                        </a:solidFill>
                        <a:effectLst/>
                        <a:latin typeface="Calibri" panose="020F0502020204030204" pitchFamily="34" charset="0"/>
                      </a:endParaRPr>
                    </a:p>
                  </a:txBody>
                  <a:tcPr marL="7143" marR="714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2"/>
                  </a:ext>
                </a:extLst>
              </a:tr>
              <a:tr h="791135">
                <a:tc>
                  <a:txBody>
                    <a:bodyPr/>
                    <a:lstStyle/>
                    <a:p>
                      <a:pPr algn="l" fontAlgn="b">
                        <a:lnSpc>
                          <a:spcPct val="100000"/>
                        </a:lnSpc>
                      </a:pPr>
                      <a:r>
                        <a:rPr lang="en-US" sz="1800" b="1" i="0" u="none" strike="noStrike" dirty="0">
                          <a:solidFill>
                            <a:srgbClr val="000000"/>
                          </a:solidFill>
                          <a:effectLst/>
                          <a:latin typeface="Calibri" panose="020F0502020204030204" pitchFamily="34" charset="0"/>
                        </a:rPr>
                        <a:t> Hospitalization  </a:t>
                      </a:r>
                      <a:r>
                        <a:rPr lang="hi-IN" sz="1800" b="1" i="0" u="none" strike="noStrike" dirty="0">
                          <a:solidFill>
                            <a:srgbClr val="000000"/>
                          </a:solidFill>
                          <a:effectLst/>
                          <a:latin typeface="Calibri" panose="020F0502020204030204" pitchFamily="34" charset="0"/>
                        </a:rPr>
                        <a:t>अस्पताल भर्ना</a:t>
                      </a:r>
                      <a:endParaRPr lang="en-US" sz="1800" b="1" i="0" u="none" strike="noStrike" dirty="0">
                        <a:solidFill>
                          <a:srgbClr val="000000"/>
                        </a:solidFill>
                        <a:effectLst/>
                        <a:latin typeface="Calibri" panose="020F0502020204030204" pitchFamily="34" charset="0"/>
                      </a:endParaRPr>
                    </a:p>
                  </a:txBody>
                  <a:tcPr marL="7143" marR="714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lnSpc>
                          <a:spcPct val="100000"/>
                        </a:lnSpc>
                      </a:pPr>
                      <a:r>
                        <a:rPr lang="en-US" sz="2000" b="1" i="0" u="none" strike="noStrike" dirty="0">
                          <a:solidFill>
                            <a:srgbClr val="000000"/>
                          </a:solidFill>
                          <a:effectLst/>
                          <a:latin typeface="Calibri" panose="020F0502020204030204" pitchFamily="34" charset="0"/>
                        </a:rPr>
                        <a:t>60 Days  </a:t>
                      </a:r>
                      <a:r>
                        <a:rPr lang="hi-IN" sz="2000" b="1" i="0" u="none" strike="noStrike" dirty="0">
                          <a:solidFill>
                            <a:srgbClr val="000000"/>
                          </a:solidFill>
                          <a:effectLst/>
                          <a:latin typeface="Calibri" panose="020F0502020204030204" pitchFamily="34" charset="0"/>
                        </a:rPr>
                        <a:t>दिनहरू</a:t>
                      </a:r>
                      <a:endParaRPr lang="en-US" sz="2000" b="1" i="0" u="none" strike="noStrike" dirty="0">
                        <a:solidFill>
                          <a:srgbClr val="000000"/>
                        </a:solidFill>
                        <a:effectLst/>
                        <a:latin typeface="Calibri" panose="020F0502020204030204" pitchFamily="34" charset="0"/>
                      </a:endParaRPr>
                    </a:p>
                  </a:txBody>
                  <a:tcPr marL="7143" marR="714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3"/>
                  </a:ext>
                </a:extLst>
              </a:tr>
              <a:tr h="791135">
                <a:tc>
                  <a:txBody>
                    <a:bodyPr/>
                    <a:lstStyle/>
                    <a:p>
                      <a:pPr algn="l" fontAlgn="b">
                        <a:lnSpc>
                          <a:spcPct val="100000"/>
                        </a:lnSpc>
                      </a:pPr>
                      <a:r>
                        <a:rPr lang="en-US" sz="1800" b="1" i="0" u="none" strike="noStrike" dirty="0">
                          <a:solidFill>
                            <a:srgbClr val="000000"/>
                          </a:solidFill>
                          <a:effectLst/>
                          <a:latin typeface="Calibri" panose="020F0502020204030204" pitchFamily="34" charset="0"/>
                        </a:rPr>
                        <a:t> Public Holidays  </a:t>
                      </a:r>
                      <a:r>
                        <a:rPr lang="hi-IN" sz="1800" b="1" i="0" u="none" strike="noStrike" dirty="0">
                          <a:solidFill>
                            <a:srgbClr val="000000"/>
                          </a:solidFill>
                          <a:effectLst/>
                          <a:latin typeface="Calibri" panose="020F0502020204030204" pitchFamily="34" charset="0"/>
                        </a:rPr>
                        <a:t>सार्वजनिक विदा</a:t>
                      </a:r>
                      <a:endParaRPr lang="en-US" sz="1800" b="1" i="0" u="none" strike="noStrike" dirty="0">
                        <a:solidFill>
                          <a:srgbClr val="000000"/>
                        </a:solidFill>
                        <a:effectLst/>
                        <a:latin typeface="Calibri" panose="020F0502020204030204" pitchFamily="34" charset="0"/>
                      </a:endParaRPr>
                    </a:p>
                  </a:txBody>
                  <a:tcPr marL="7143" marR="714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fontAlgn="b">
                        <a:lnSpc>
                          <a:spcPct val="100000"/>
                        </a:lnSpc>
                      </a:pPr>
                      <a:r>
                        <a:rPr lang="en-US" sz="2000" b="1" i="0" u="none" strike="noStrike" dirty="0">
                          <a:solidFill>
                            <a:srgbClr val="000000"/>
                          </a:solidFill>
                          <a:effectLst/>
                          <a:latin typeface="Calibri" panose="020F0502020204030204" pitchFamily="34" charset="0"/>
                        </a:rPr>
                        <a:t>16 Days  </a:t>
                      </a:r>
                      <a:r>
                        <a:rPr lang="hi-IN" sz="2000" b="1" i="0" u="none" strike="noStrike" dirty="0">
                          <a:solidFill>
                            <a:srgbClr val="000000"/>
                          </a:solidFill>
                          <a:effectLst/>
                          <a:latin typeface="Calibri" panose="020F0502020204030204" pitchFamily="34" charset="0"/>
                        </a:rPr>
                        <a:t>दिनहरू</a:t>
                      </a:r>
                      <a:endParaRPr lang="en-US" sz="2000" b="1" i="0" u="none" strike="noStrike" dirty="0">
                        <a:solidFill>
                          <a:srgbClr val="000000"/>
                        </a:solidFill>
                        <a:effectLst/>
                        <a:latin typeface="Calibri" panose="020F0502020204030204" pitchFamily="34" charset="0"/>
                      </a:endParaRPr>
                    </a:p>
                  </a:txBody>
                  <a:tcPr marL="7143" marR="7143"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0004"/>
                  </a:ext>
                </a:extLst>
              </a:tr>
            </a:tbl>
          </a:graphicData>
        </a:graphic>
      </p:graphicFrame>
      <p:pic>
        <p:nvPicPr>
          <p:cNvPr id="48149" name="Picture 16">
            <a:extLst>
              <a:ext uri="{FF2B5EF4-FFF2-40B4-BE49-F238E27FC236}">
                <a16:creationId xmlns:a16="http://schemas.microsoft.com/office/drawing/2014/main" xmlns="" id="{FC9901ED-9C89-06AC-9089-8D1979C28B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3370" t="15158" r="13153"/>
          <a:stretch>
            <a:fillRect/>
          </a:stretch>
        </p:blipFill>
        <p:spPr bwMode="auto">
          <a:xfrm>
            <a:off x="8153401" y="1778000"/>
            <a:ext cx="2360613"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0" name="TextBox 18">
            <a:extLst>
              <a:ext uri="{FF2B5EF4-FFF2-40B4-BE49-F238E27FC236}">
                <a16:creationId xmlns:a16="http://schemas.microsoft.com/office/drawing/2014/main" xmlns="" id="{2B124A0F-8D2C-8A8F-462A-6D2B47ED624D}"/>
              </a:ext>
            </a:extLst>
          </p:cNvPr>
          <p:cNvSpPr txBox="1">
            <a:spLocks noChangeArrowheads="1"/>
          </p:cNvSpPr>
          <p:nvPr/>
        </p:nvSpPr>
        <p:spPr bwMode="auto">
          <a:xfrm>
            <a:off x="8153401" y="3509964"/>
            <a:ext cx="22082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solidFill>
                  <a:srgbClr val="C00000"/>
                </a:solidFill>
              </a:rPr>
              <a:t>** You should “Leave Form” for applying all types of leave.</a:t>
            </a:r>
            <a:r>
              <a:rPr lang="en-US" altLang="en-US" b="1"/>
              <a:t/>
            </a:r>
            <a:br>
              <a:rPr lang="en-US" altLang="en-US" b="1"/>
            </a:br>
            <a:r>
              <a:rPr lang="ne-NP" altLang="en-US" b="1"/>
              <a:t>** तपाईंले सबै प्रकारका बिदाका लागि आवेदन दिनको लागि "छाड्ने फारम" गर्नुपर्छ।</a:t>
            </a:r>
            <a:endParaRPr lang="en-MY" altLang="en-US" b="1"/>
          </a:p>
        </p:txBody>
      </p:sp>
      <p:sp>
        <p:nvSpPr>
          <p:cNvPr id="6" name="Rectangle 4">
            <a:extLst>
              <a:ext uri="{FF2B5EF4-FFF2-40B4-BE49-F238E27FC236}">
                <a16:creationId xmlns:a16="http://schemas.microsoft.com/office/drawing/2014/main" xmlns="" id="{6707E5E8-84F5-6E14-6F80-40986997E29F}"/>
              </a:ext>
            </a:extLst>
          </p:cNvPr>
          <p:cNvSpPr txBox="1">
            <a:spLocks noChangeArrowheads="1"/>
          </p:cNvSpPr>
          <p:nvPr/>
        </p:nvSpPr>
        <p:spPr bwMode="auto">
          <a:xfrm>
            <a:off x="1677989" y="1076326"/>
            <a:ext cx="8836025" cy="485775"/>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chemeClr val="accent5">
                    <a:lumMod val="75000"/>
                  </a:schemeClr>
                </a:solidFill>
                <a:latin typeface="+mn-lt"/>
              </a:rPr>
              <a:t>8) Leave Entitlement</a:t>
            </a:r>
            <a:r>
              <a:rPr lang="en-US" sz="2000" b="1" dirty="0">
                <a:solidFill>
                  <a:srgbClr val="000000"/>
                </a:solidFill>
              </a:rPr>
              <a:t>   </a:t>
            </a:r>
            <a:r>
              <a:rPr lang="hi-IN" sz="2000" b="1" dirty="0">
                <a:solidFill>
                  <a:srgbClr val="000000"/>
                </a:solidFill>
              </a:rPr>
              <a:t>अधिकार छोड्नुहोस्</a:t>
            </a:r>
            <a:endParaRPr lang="en-US" sz="2000" b="1" dirty="0">
              <a:solidFill>
                <a:srgbClr val="000000"/>
              </a:solidFill>
            </a:endParaRPr>
          </a:p>
        </p:txBody>
      </p:sp>
      <p:sp>
        <p:nvSpPr>
          <p:cNvPr id="9" name="Title 1">
            <a:extLst>
              <a:ext uri="{FF2B5EF4-FFF2-40B4-BE49-F238E27FC236}">
                <a16:creationId xmlns:a16="http://schemas.microsoft.com/office/drawing/2014/main" xmlns="" id="{D745D051-0360-F828-54D1-3E214E4E0C4D}"/>
              </a:ext>
            </a:extLst>
          </p:cNvPr>
          <p:cNvSpPr txBox="1">
            <a:spLocks/>
          </p:cNvSpPr>
          <p:nvPr/>
        </p:nvSpPr>
        <p:spPr bwMode="auto">
          <a:xfrm>
            <a:off x="1708150" y="247650"/>
            <a:ext cx="8834438"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a:extLst>
              <a:ext uri="{FF2B5EF4-FFF2-40B4-BE49-F238E27FC236}">
                <a16:creationId xmlns:a16="http://schemas.microsoft.com/office/drawing/2014/main" xmlns="" id="{2E1DA5B6-4B63-0E25-6549-E29A19B5CD0E}"/>
              </a:ext>
            </a:extLst>
          </p:cNvPr>
          <p:cNvSpPr txBox="1">
            <a:spLocks noChangeArrowheads="1"/>
          </p:cNvSpPr>
          <p:nvPr/>
        </p:nvSpPr>
        <p:spPr bwMode="auto">
          <a:xfrm>
            <a:off x="2057400" y="990600"/>
            <a:ext cx="7696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b="1">
                <a:solidFill>
                  <a:srgbClr val="2E75B6"/>
                </a:solidFill>
              </a:rPr>
              <a:t>Absent Cost per day:</a:t>
            </a:r>
          </a:p>
          <a:p>
            <a:pPr eaLnBrk="1" hangingPunct="1">
              <a:lnSpc>
                <a:spcPct val="100000"/>
              </a:lnSpc>
              <a:spcBef>
                <a:spcPct val="0"/>
              </a:spcBef>
              <a:buFontTx/>
              <a:buNone/>
            </a:pPr>
            <a:endParaRPr lang="en-US" altLang="en-US" sz="2000" b="1">
              <a:solidFill>
                <a:srgbClr val="2E75B6"/>
              </a:solidFill>
            </a:endParaRPr>
          </a:p>
          <a:p>
            <a:pPr eaLnBrk="1" hangingPunct="1">
              <a:lnSpc>
                <a:spcPct val="100000"/>
              </a:lnSpc>
              <a:spcBef>
                <a:spcPct val="0"/>
              </a:spcBef>
              <a:buFontTx/>
              <a:buNone/>
            </a:pPr>
            <a:r>
              <a:rPr lang="en-US" altLang="en-US" sz="2000" b="1">
                <a:solidFill>
                  <a:srgbClr val="2E75B6"/>
                </a:solidFill>
              </a:rPr>
              <a:t>1 day salary = RM 1,500 / 30@31 days = RM 50.00</a:t>
            </a:r>
          </a:p>
          <a:p>
            <a:pPr eaLnBrk="1" hangingPunct="1">
              <a:lnSpc>
                <a:spcPct val="100000"/>
              </a:lnSpc>
              <a:spcBef>
                <a:spcPct val="0"/>
              </a:spcBef>
              <a:buFontTx/>
              <a:buNone/>
            </a:pPr>
            <a:r>
              <a:rPr lang="en-US" altLang="en-US" sz="2000" b="1">
                <a:solidFill>
                  <a:srgbClr val="2E75B6"/>
                </a:solidFill>
              </a:rPr>
              <a:t>(based on calendar month)</a:t>
            </a:r>
          </a:p>
          <a:p>
            <a:pPr eaLnBrk="1" hangingPunct="1">
              <a:lnSpc>
                <a:spcPct val="100000"/>
              </a:lnSpc>
              <a:spcBef>
                <a:spcPct val="0"/>
              </a:spcBef>
              <a:buFontTx/>
              <a:buNone/>
            </a:pPr>
            <a:endParaRPr lang="en-US" altLang="en-US" sz="2000" b="1">
              <a:solidFill>
                <a:srgbClr val="2E75B6"/>
              </a:solidFill>
            </a:endParaRPr>
          </a:p>
          <a:p>
            <a:pPr eaLnBrk="1" hangingPunct="1">
              <a:lnSpc>
                <a:spcPct val="100000"/>
              </a:lnSpc>
              <a:spcBef>
                <a:spcPct val="0"/>
              </a:spcBef>
              <a:buFontTx/>
              <a:buNone/>
            </a:pPr>
            <a:r>
              <a:rPr lang="en-US" altLang="en-US" sz="2000" b="1">
                <a:solidFill>
                  <a:srgbClr val="2E75B6"/>
                </a:solidFill>
              </a:rPr>
              <a:t>Sample Calculation:</a:t>
            </a:r>
          </a:p>
          <a:p>
            <a:pPr eaLnBrk="1" hangingPunct="1">
              <a:lnSpc>
                <a:spcPct val="100000"/>
              </a:lnSpc>
              <a:spcBef>
                <a:spcPct val="0"/>
              </a:spcBef>
              <a:buFontTx/>
              <a:buNone/>
            </a:pPr>
            <a:r>
              <a:rPr lang="en-US" altLang="en-US" sz="2000" b="1">
                <a:solidFill>
                  <a:srgbClr val="2E75B6"/>
                </a:solidFill>
              </a:rPr>
              <a:t>Absent 4 days ( 1 week 1 day absent)</a:t>
            </a:r>
          </a:p>
          <a:p>
            <a:pPr eaLnBrk="1" hangingPunct="1">
              <a:lnSpc>
                <a:spcPct val="100000"/>
              </a:lnSpc>
              <a:spcBef>
                <a:spcPct val="0"/>
              </a:spcBef>
              <a:buFontTx/>
              <a:buNone/>
            </a:pPr>
            <a:r>
              <a:rPr lang="en-US" altLang="en-US" sz="2000" b="1">
                <a:solidFill>
                  <a:srgbClr val="2E75B6"/>
                </a:solidFill>
              </a:rPr>
              <a:t>RM 50.00 x 4 days = RM 200.00</a:t>
            </a:r>
          </a:p>
          <a:p>
            <a:pPr eaLnBrk="1" hangingPunct="1">
              <a:lnSpc>
                <a:spcPct val="100000"/>
              </a:lnSpc>
              <a:spcBef>
                <a:spcPct val="0"/>
              </a:spcBef>
              <a:buFontTx/>
              <a:buNone/>
            </a:pPr>
            <a:endParaRPr lang="en-US" altLang="en-US" sz="2400" b="1">
              <a:latin typeface="Times New Roman" panose="02020603050405020304" pitchFamily="18" charset="0"/>
            </a:endParaRPr>
          </a:p>
          <a:p>
            <a:pPr eaLnBrk="1" hangingPunct="1">
              <a:lnSpc>
                <a:spcPct val="100000"/>
              </a:lnSpc>
              <a:spcBef>
                <a:spcPct val="0"/>
              </a:spcBef>
              <a:buFontTx/>
              <a:buNone/>
            </a:pPr>
            <a:r>
              <a:rPr lang="my-MM" altLang="en-US" sz="2000">
                <a:latin typeface="Times New Roman" panose="02020603050405020304" pitchFamily="18" charset="0"/>
                <a:ea typeface="Myanmar Text" panose="020B0502040204020203" pitchFamily="34" charset="0"/>
                <a:cs typeface="Myanmar Text" panose="020B0502040204020203" pitchFamily="34" charset="0"/>
              </a:rPr>
              <a:t/>
            </a:r>
            <a:br>
              <a:rPr lang="my-MM" altLang="en-US" sz="2000">
                <a:latin typeface="Times New Roman" panose="02020603050405020304" pitchFamily="18" charset="0"/>
                <a:ea typeface="Myanmar Text" panose="020B0502040204020203" pitchFamily="34" charset="0"/>
                <a:cs typeface="Myanmar Text" panose="020B0502040204020203" pitchFamily="34" charset="0"/>
              </a:rPr>
            </a:br>
            <a:r>
              <a:rPr lang="hi-IN" altLang="en-US" sz="2000">
                <a:latin typeface="Zawgyi-One" charset="0"/>
                <a:ea typeface="Myanmar Text" panose="020B0502040204020203" pitchFamily="34" charset="0"/>
              </a:rPr>
              <a:t>प्रति दिन अनुपस्थित लागत:</a:t>
            </a:r>
            <a:endParaRPr lang="en-US" altLang="en-US" sz="2000">
              <a:latin typeface="Zawgyi-One" charset="0"/>
            </a:endParaRPr>
          </a:p>
          <a:p>
            <a:pPr eaLnBrk="1" hangingPunct="1">
              <a:lnSpc>
                <a:spcPct val="100000"/>
              </a:lnSpc>
              <a:spcBef>
                <a:spcPct val="0"/>
              </a:spcBef>
              <a:buFontTx/>
              <a:buNone/>
            </a:pPr>
            <a:r>
              <a:rPr lang="hi-IN" altLang="en-US" sz="2000">
                <a:latin typeface="Zawgyi-One" charset="0"/>
              </a:rPr>
              <a:t>१ दिनको तलब</a:t>
            </a:r>
            <a:r>
              <a:rPr lang="en-GB" altLang="en-US" sz="2000">
                <a:latin typeface="Zawgyi-One" charset="0"/>
              </a:rPr>
              <a:t>= </a:t>
            </a:r>
            <a:r>
              <a:rPr lang="hi-IN" altLang="en-US" sz="2000">
                <a:solidFill>
                  <a:srgbClr val="000000"/>
                </a:solidFill>
                <a:latin typeface="Arial" panose="020B0604020202020204" pitchFamily="34" charset="0"/>
              </a:rPr>
              <a:t>१५</a:t>
            </a:r>
            <a:r>
              <a:rPr lang="hi-IN" altLang="en-US" sz="2000"/>
              <a:t>००</a:t>
            </a:r>
            <a:r>
              <a:rPr lang="hi-IN" altLang="en-US" sz="2000">
                <a:solidFill>
                  <a:srgbClr val="000000"/>
                </a:solidFill>
                <a:latin typeface="Arial" panose="020B0604020202020204" pitchFamily="34" charset="0"/>
              </a:rPr>
              <a:t> </a:t>
            </a:r>
            <a:r>
              <a:rPr lang="en-GB" altLang="en-US" sz="2000">
                <a:latin typeface="Zawgyi-One" charset="0"/>
              </a:rPr>
              <a:t>/</a:t>
            </a:r>
            <a:r>
              <a:rPr lang="my-MM" altLang="en-US" sz="2000">
                <a:latin typeface="Zawgyi-One" charset="0"/>
                <a:ea typeface="Myanmar Text" panose="020B0502040204020203" pitchFamily="34" charset="0"/>
                <a:cs typeface="Myanmar Text" panose="020B0502040204020203" pitchFamily="34" charset="0"/>
              </a:rPr>
              <a:t> </a:t>
            </a:r>
            <a:r>
              <a:rPr lang="hi-IN" altLang="en-US" sz="2000"/>
              <a:t>३०</a:t>
            </a:r>
            <a:r>
              <a:rPr lang="my-MM" altLang="en-US" sz="2000">
                <a:latin typeface="Zawgyi-One" charset="0"/>
                <a:ea typeface="Myanmar Text" panose="020B0502040204020203" pitchFamily="34" charset="0"/>
                <a:cs typeface="Myanmar Text" panose="020B0502040204020203" pitchFamily="34" charset="0"/>
              </a:rPr>
              <a:t> </a:t>
            </a:r>
            <a:r>
              <a:rPr lang="hi-IN" altLang="en-US" sz="2000">
                <a:latin typeface="Zawgyi-One" charset="0"/>
              </a:rPr>
              <a:t>दिनहरु </a:t>
            </a:r>
            <a:r>
              <a:rPr lang="en-GB" altLang="en-US" sz="2000">
                <a:latin typeface="Zawgyi-One" charset="0"/>
              </a:rPr>
              <a:t>= RM </a:t>
            </a:r>
            <a:r>
              <a:rPr lang="hi-IN" altLang="en-US" sz="2000">
                <a:solidFill>
                  <a:srgbClr val="000000"/>
                </a:solidFill>
                <a:latin typeface="Arial" panose="020B0604020202020204" pitchFamily="34" charset="0"/>
              </a:rPr>
              <a:t>५</a:t>
            </a:r>
            <a:r>
              <a:rPr lang="hi-IN" altLang="en-US" sz="2000"/>
              <a:t>०</a:t>
            </a:r>
            <a:r>
              <a:rPr lang="en-US" altLang="en-US" sz="2000">
                <a:latin typeface="Zawgyi-One" charset="0"/>
              </a:rPr>
              <a:t>.</a:t>
            </a:r>
            <a:r>
              <a:rPr lang="hi-IN" altLang="en-US" sz="2000">
                <a:solidFill>
                  <a:srgbClr val="000000"/>
                </a:solidFill>
                <a:latin typeface="Arial" panose="020B0604020202020204" pitchFamily="34" charset="0"/>
              </a:rPr>
              <a:t>००</a:t>
            </a:r>
            <a:endParaRPr lang="en-US" altLang="en-US" sz="2000">
              <a:solidFill>
                <a:srgbClr val="000000"/>
              </a:solidFill>
              <a:latin typeface="Arial" panose="020B0604020202020204" pitchFamily="34" charset="0"/>
            </a:endParaRPr>
          </a:p>
          <a:p>
            <a:pPr eaLnBrk="1" hangingPunct="1">
              <a:lnSpc>
                <a:spcPct val="100000"/>
              </a:lnSpc>
              <a:spcBef>
                <a:spcPct val="0"/>
              </a:spcBef>
              <a:buFontTx/>
              <a:buNone/>
            </a:pPr>
            <a:r>
              <a:rPr lang="hi-IN" altLang="en-US" sz="2000">
                <a:latin typeface="Zawgyi-One" charset="0"/>
              </a:rPr>
              <a:t>(क्यालेन्डर महिनामा आधारित)</a:t>
            </a:r>
            <a:endParaRPr lang="en-GB" altLang="en-US" sz="2000">
              <a:latin typeface="Zawgyi-One" charset="0"/>
            </a:endParaRPr>
          </a:p>
          <a:p>
            <a:pPr eaLnBrk="1" hangingPunct="1">
              <a:lnSpc>
                <a:spcPct val="100000"/>
              </a:lnSpc>
              <a:spcBef>
                <a:spcPct val="0"/>
              </a:spcBef>
              <a:buFontTx/>
              <a:buNone/>
            </a:pPr>
            <a:r>
              <a:rPr lang="my-MM" altLang="en-US" sz="2000">
                <a:latin typeface="Zawgyi-One" charset="0"/>
                <a:ea typeface="Myanmar Text" panose="020B0502040204020203" pitchFamily="34" charset="0"/>
                <a:cs typeface="Myanmar Text" panose="020B0502040204020203" pitchFamily="34" charset="0"/>
              </a:rPr>
              <a:t/>
            </a:r>
            <a:br>
              <a:rPr lang="my-MM" altLang="en-US" sz="2000">
                <a:latin typeface="Zawgyi-One" charset="0"/>
                <a:ea typeface="Myanmar Text" panose="020B0502040204020203" pitchFamily="34" charset="0"/>
                <a:cs typeface="Myanmar Text" panose="020B0502040204020203" pitchFamily="34" charset="0"/>
              </a:rPr>
            </a:br>
            <a:r>
              <a:rPr lang="hi-IN" altLang="en-US" sz="2000">
                <a:latin typeface="Zawgyi-One" charset="0"/>
                <a:ea typeface="Myanmar Text" panose="020B0502040204020203" pitchFamily="34" charset="0"/>
              </a:rPr>
              <a:t>नमूना गणना:</a:t>
            </a:r>
            <a:endParaRPr lang="en-US" altLang="en-US" sz="2000">
              <a:latin typeface="Zawgyi-One" charset="0"/>
              <a:ea typeface="Myanmar Text" panose="020B0502040204020203" pitchFamily="34" charset="0"/>
              <a:cs typeface="Mangal" panose="02040503050203030202" pitchFamily="18" charset="0"/>
            </a:endParaRPr>
          </a:p>
          <a:p>
            <a:pPr eaLnBrk="1" hangingPunct="1">
              <a:lnSpc>
                <a:spcPct val="100000"/>
              </a:lnSpc>
              <a:spcBef>
                <a:spcPct val="0"/>
              </a:spcBef>
              <a:buFontTx/>
              <a:buNone/>
            </a:pPr>
            <a:endParaRPr lang="en-GB" altLang="en-US" sz="2000">
              <a:latin typeface="Zawgyi-One" charset="0"/>
              <a:ea typeface="Myanmar Text" panose="020B0502040204020203" pitchFamily="34" charset="0"/>
              <a:cs typeface="Mangal" panose="02040503050203030202" pitchFamily="18" charset="0"/>
            </a:endParaRPr>
          </a:p>
          <a:p>
            <a:pPr eaLnBrk="1" hangingPunct="1">
              <a:lnSpc>
                <a:spcPct val="100000"/>
              </a:lnSpc>
              <a:spcBef>
                <a:spcPct val="0"/>
              </a:spcBef>
              <a:buFontTx/>
              <a:buNone/>
            </a:pPr>
            <a:r>
              <a:rPr lang="hi-IN" altLang="en-US" sz="2000">
                <a:latin typeface="Zawgyi-One" charset="0"/>
                <a:ea typeface="Myanmar Text" panose="020B0502040204020203" pitchFamily="34" charset="0"/>
              </a:rPr>
              <a:t>अनुपस्थित</a:t>
            </a:r>
            <a:r>
              <a:rPr lang="en-US" altLang="en-US" sz="2000">
                <a:latin typeface="Zawgyi-One" charset="0"/>
                <a:ea typeface="Myanmar Text" panose="020B0502040204020203" pitchFamily="34" charset="0"/>
                <a:cs typeface="Mangal" panose="02040503050203030202" pitchFamily="18" charset="0"/>
              </a:rPr>
              <a:t> </a:t>
            </a:r>
            <a:r>
              <a:rPr lang="hi-IN" altLang="en-US" sz="2000">
                <a:ea typeface="Myanmar Text" panose="020B0502040204020203" pitchFamily="34" charset="0"/>
              </a:rPr>
              <a:t>४</a:t>
            </a:r>
            <a:r>
              <a:rPr lang="hi-IN" altLang="en-US" sz="2000">
                <a:latin typeface="Zawgyi-One" charset="0"/>
                <a:ea typeface="Myanmar Text" panose="020B0502040204020203" pitchFamily="34" charset="0"/>
              </a:rPr>
              <a:t> दिनहरू</a:t>
            </a:r>
            <a:r>
              <a:rPr lang="en-US" altLang="en-US" sz="2000">
                <a:latin typeface="Zawgyi-One" charset="0"/>
                <a:ea typeface="Myanmar Text" panose="020B0502040204020203" pitchFamily="34" charset="0"/>
                <a:cs typeface="Mangal" panose="02040503050203030202" pitchFamily="18" charset="0"/>
              </a:rPr>
              <a:t> </a:t>
            </a:r>
            <a:r>
              <a:rPr lang="my-MM" altLang="en-US" sz="2000">
                <a:latin typeface="Zawgyi-One" charset="0"/>
                <a:ea typeface="Myanmar Text" panose="020B0502040204020203" pitchFamily="34" charset="0"/>
                <a:cs typeface="Mangal" panose="02040503050203030202" pitchFamily="18" charset="0"/>
              </a:rPr>
              <a:t>(</a:t>
            </a:r>
            <a:r>
              <a:rPr kumimoji="1" lang="hi-IN" altLang="en-US" sz="2000">
                <a:latin typeface="Zawgyi-One" charset="0"/>
                <a:ea typeface="Myanmar Text" panose="020B0502040204020203" pitchFamily="34" charset="0"/>
              </a:rPr>
              <a:t>१</a:t>
            </a:r>
            <a:r>
              <a:rPr lang="en-US" altLang="en-US" sz="2000">
                <a:latin typeface="Zawgyi-One" charset="0"/>
                <a:ea typeface="Myanmar Text" panose="020B0502040204020203" pitchFamily="34" charset="0"/>
                <a:cs typeface="Mangal" panose="02040503050203030202" pitchFamily="18" charset="0"/>
              </a:rPr>
              <a:t> </a:t>
            </a:r>
            <a:r>
              <a:rPr lang="hi-IN" altLang="en-US" sz="2000">
                <a:latin typeface="Zawgyi-One" charset="0"/>
                <a:ea typeface="Myanmar Text" panose="020B0502040204020203" pitchFamily="34" charset="0"/>
              </a:rPr>
              <a:t>हप्ता</a:t>
            </a:r>
            <a:r>
              <a:rPr lang="en-US" altLang="en-US" sz="2000">
                <a:latin typeface="Zawgyi-One" charset="0"/>
                <a:ea typeface="Myanmar Text" panose="020B0502040204020203" pitchFamily="34" charset="0"/>
                <a:cs typeface="Mangal" panose="02040503050203030202" pitchFamily="18" charset="0"/>
              </a:rPr>
              <a:t> </a:t>
            </a:r>
            <a:r>
              <a:rPr kumimoji="1" lang="hi-IN" altLang="en-US" sz="2000">
                <a:latin typeface="Zawgyi-One" charset="0"/>
                <a:ea typeface="Myanmar Text" panose="020B0502040204020203" pitchFamily="34" charset="0"/>
              </a:rPr>
              <a:t>१</a:t>
            </a:r>
            <a:r>
              <a:rPr kumimoji="1" lang="en-US" altLang="en-US" sz="2000">
                <a:latin typeface="Zawgyi-One" charset="0"/>
                <a:ea typeface="Myanmar Text" panose="020B0502040204020203" pitchFamily="34" charset="0"/>
                <a:cs typeface="Mangal" panose="02040503050203030202" pitchFamily="18" charset="0"/>
              </a:rPr>
              <a:t> </a:t>
            </a:r>
            <a:r>
              <a:rPr kumimoji="1" lang="hi-IN" altLang="en-US" sz="2000">
                <a:latin typeface="Zawgyi-One" charset="0"/>
                <a:ea typeface="Myanmar Text" panose="020B0502040204020203" pitchFamily="34" charset="0"/>
              </a:rPr>
              <a:t>दिन अनुपस्थित</a:t>
            </a:r>
            <a:r>
              <a:rPr lang="my-MM" altLang="en-US" sz="2000">
                <a:latin typeface="Zawgyi-One" charset="0"/>
                <a:ea typeface="Myanmar Text" panose="020B0502040204020203" pitchFamily="34" charset="0"/>
                <a:cs typeface="Mangal" panose="02040503050203030202" pitchFamily="18" charset="0"/>
              </a:rPr>
              <a:t>)</a:t>
            </a:r>
            <a:endParaRPr lang="en-GB" altLang="en-US" sz="2000">
              <a:latin typeface="Zawgyi-One" charset="0"/>
              <a:ea typeface="Myanmar Text" panose="020B0502040204020203" pitchFamily="34" charset="0"/>
              <a:cs typeface="Mangal" panose="02040503050203030202" pitchFamily="18" charset="0"/>
            </a:endParaRPr>
          </a:p>
          <a:p>
            <a:pPr eaLnBrk="1" hangingPunct="1">
              <a:lnSpc>
                <a:spcPct val="100000"/>
              </a:lnSpc>
              <a:spcBef>
                <a:spcPct val="0"/>
              </a:spcBef>
              <a:buFontTx/>
              <a:buNone/>
            </a:pPr>
            <a:r>
              <a:rPr lang="en-GB" altLang="en-US" sz="2000">
                <a:latin typeface="Zawgyi-One" charset="0"/>
                <a:ea typeface="Myanmar Text" panose="020B0502040204020203" pitchFamily="34" charset="0"/>
                <a:cs typeface="Mangal" panose="02040503050203030202" pitchFamily="18" charset="0"/>
              </a:rPr>
              <a:t>RM </a:t>
            </a:r>
            <a:r>
              <a:rPr lang="hi-IN" altLang="en-US" sz="2000">
                <a:ea typeface="Myanmar Text" panose="020B0502040204020203" pitchFamily="34" charset="0"/>
              </a:rPr>
              <a:t>४०.००</a:t>
            </a:r>
            <a:r>
              <a:rPr lang="en-US" altLang="en-US" sz="2000">
                <a:latin typeface="Zawgyi-One" charset="0"/>
                <a:ea typeface="Myanmar Text" panose="020B0502040204020203" pitchFamily="34" charset="0"/>
                <a:cs typeface="Mangal" panose="02040503050203030202" pitchFamily="18" charset="0"/>
              </a:rPr>
              <a:t>x</a:t>
            </a:r>
            <a:r>
              <a:rPr lang="my-MM" altLang="en-US" sz="2000">
                <a:latin typeface="Zawgyi-One" charset="0"/>
                <a:ea typeface="Myanmar Text" panose="020B0502040204020203" pitchFamily="34" charset="0"/>
                <a:cs typeface="Mangal" panose="02040503050203030202" pitchFamily="18" charset="0"/>
              </a:rPr>
              <a:t> </a:t>
            </a:r>
            <a:r>
              <a:rPr lang="hi-IN" altLang="en-US" sz="2000">
                <a:ea typeface="Myanmar Text" panose="020B0502040204020203" pitchFamily="34" charset="0"/>
              </a:rPr>
              <a:t>४ </a:t>
            </a:r>
            <a:r>
              <a:rPr lang="hi-IN" altLang="en-US" sz="2000">
                <a:latin typeface="Zawgyi-One" charset="0"/>
                <a:ea typeface="Myanmar Text" panose="020B0502040204020203" pitchFamily="34" charset="0"/>
              </a:rPr>
              <a:t>दिनको </a:t>
            </a:r>
            <a:r>
              <a:rPr lang="my-MM" altLang="en-US" sz="2000">
                <a:latin typeface="Zawgyi-One" charset="0"/>
                <a:ea typeface="Myanmar Text" panose="020B0502040204020203" pitchFamily="34" charset="0"/>
                <a:cs typeface="Mangal" panose="02040503050203030202" pitchFamily="18" charset="0"/>
              </a:rPr>
              <a:t>=</a:t>
            </a:r>
            <a:r>
              <a:rPr lang="en-US" altLang="en-US" sz="2000">
                <a:latin typeface="Zawgyi-One" charset="0"/>
                <a:ea typeface="Myanmar Text" panose="020B0502040204020203" pitchFamily="34" charset="0"/>
                <a:cs typeface="Mangal" panose="02040503050203030202" pitchFamily="18" charset="0"/>
              </a:rPr>
              <a:t> RM </a:t>
            </a:r>
            <a:r>
              <a:rPr lang="hi-IN" altLang="en-US" sz="2000">
                <a:solidFill>
                  <a:srgbClr val="000000"/>
                </a:solidFill>
                <a:latin typeface="Arial" panose="020B0604020202020204" pitchFamily="34" charset="0"/>
              </a:rPr>
              <a:t>२</a:t>
            </a:r>
            <a:r>
              <a:rPr lang="hi-IN" altLang="en-US" sz="2000"/>
              <a:t>००</a:t>
            </a:r>
            <a:r>
              <a:rPr lang="en-US" altLang="en-US" sz="2000">
                <a:latin typeface="Zawgyi-One" charset="0"/>
              </a:rPr>
              <a:t>.</a:t>
            </a:r>
            <a:r>
              <a:rPr lang="hi-IN" altLang="en-US" sz="2000">
                <a:solidFill>
                  <a:srgbClr val="000000"/>
                </a:solidFill>
                <a:latin typeface="Arial" panose="020B0604020202020204" pitchFamily="34" charset="0"/>
              </a:rPr>
              <a:t>००</a:t>
            </a:r>
            <a:endParaRPr lang="en-US" altLang="en-US" sz="2000">
              <a:solidFill>
                <a:srgbClr val="000000"/>
              </a:solidFill>
              <a:latin typeface="Arial" panose="020B0604020202020204" pitchFamily="34" charset="0"/>
            </a:endParaRPr>
          </a:p>
          <a:p>
            <a:pPr eaLnBrk="1" hangingPunct="1">
              <a:lnSpc>
                <a:spcPct val="100000"/>
              </a:lnSpc>
              <a:spcBef>
                <a:spcPct val="0"/>
              </a:spcBef>
              <a:buFontTx/>
              <a:buNone/>
            </a:pPr>
            <a:endParaRPr lang="en-US" altLang="en-US" sz="2000" b="1">
              <a:solidFill>
                <a:schemeClr val="bg2"/>
              </a:solidFill>
              <a:latin typeface="Zawgyi-One" charset="0"/>
              <a:cs typeface="Mangal" panose="02040503050203030202" pitchFamily="18" charset="0"/>
            </a:endParaRPr>
          </a:p>
        </p:txBody>
      </p:sp>
      <p:sp>
        <p:nvSpPr>
          <p:cNvPr id="49155" name="Rectangle 1">
            <a:extLst>
              <a:ext uri="{FF2B5EF4-FFF2-40B4-BE49-F238E27FC236}">
                <a16:creationId xmlns:a16="http://schemas.microsoft.com/office/drawing/2014/main" xmlns="" id="{E4919CE5-0D6D-1C6C-CDD8-794D0D78167E}"/>
              </a:ext>
            </a:extLst>
          </p:cNvPr>
          <p:cNvSpPr>
            <a:spLocks noChangeArrowheads="1"/>
          </p:cNvSpPr>
          <p:nvPr/>
        </p:nvSpPr>
        <p:spPr bwMode="auto">
          <a:xfrm>
            <a:off x="1524001" y="61563"/>
            <a:ext cx="65" cy="334077"/>
          </a:xfrm>
          <a:prstGeom prst="rect">
            <a:avLst/>
          </a:prstGeom>
          <a:solidFill>
            <a:srgbClr val="F8F9FA"/>
          </a:solidFill>
          <a:ln>
            <a:noFill/>
          </a:ln>
          <a:effectLst>
            <a:outerShdw dist="45791" dir="2021404" algn="ctr" rotWithShape="0">
              <a:schemeClr val="bg2"/>
            </a:outerShdw>
          </a:effectLst>
          <a:extLst>
            <a:ext uri="{91240B29-F687-4F45-9708-019B960494DF}">
              <a14:hiddenLine xmlns:a14="http://schemas.microsoft.com/office/drawing/2010/main" w="12700" cap="sq" algn="ctr">
                <a:solidFill>
                  <a:schemeClr val="tx1"/>
                </a:solidFill>
                <a:miter lim="800000"/>
                <a:headEnd/>
                <a:tailEnd/>
              </a14:hiddenLine>
            </a:ext>
          </a:extLst>
        </p:spPr>
        <p:txBody>
          <a:bodyPr wrap="none" lIns="0" tIns="-17457" rIns="0" bIns="-17457"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2400">
              <a:latin typeface="Times New Roman" panose="02020603050405020304" pitchFamily="18" charset="0"/>
            </a:endParaRPr>
          </a:p>
        </p:txBody>
      </p:sp>
      <p:sp>
        <p:nvSpPr>
          <p:cNvPr id="49156" name="Rectangle 2">
            <a:extLst>
              <a:ext uri="{FF2B5EF4-FFF2-40B4-BE49-F238E27FC236}">
                <a16:creationId xmlns:a16="http://schemas.microsoft.com/office/drawing/2014/main" xmlns="" id="{204BCB87-83DA-FFAE-EDCB-95D779D83130}"/>
              </a:ext>
            </a:extLst>
          </p:cNvPr>
          <p:cNvSpPr>
            <a:spLocks noChangeArrowheads="1"/>
          </p:cNvSpPr>
          <p:nvPr/>
        </p:nvSpPr>
        <p:spPr bwMode="auto">
          <a:xfrm>
            <a:off x="1524001" y="61563"/>
            <a:ext cx="65" cy="334077"/>
          </a:xfrm>
          <a:prstGeom prst="rect">
            <a:avLst/>
          </a:prstGeom>
          <a:solidFill>
            <a:srgbClr val="F8F9FA"/>
          </a:solidFill>
          <a:ln>
            <a:noFill/>
          </a:ln>
          <a:effectLst>
            <a:outerShdw dist="45791" dir="2021404" algn="ctr" rotWithShape="0">
              <a:schemeClr val="bg2"/>
            </a:outerShdw>
          </a:effectLst>
          <a:extLst>
            <a:ext uri="{91240B29-F687-4F45-9708-019B960494DF}">
              <a14:hiddenLine xmlns:a14="http://schemas.microsoft.com/office/drawing/2010/main" w="12700" cap="sq" algn="ctr">
                <a:solidFill>
                  <a:schemeClr val="tx1"/>
                </a:solidFill>
                <a:miter lim="800000"/>
                <a:headEnd/>
                <a:tailEnd/>
              </a14:hiddenLine>
            </a:ext>
          </a:extLst>
        </p:spPr>
        <p:txBody>
          <a:bodyPr wrap="none" lIns="0" tIns="-17457" rIns="0" bIns="-17457"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2400">
              <a:latin typeface="Times New Roman" panose="02020603050405020304" pitchFamily="18" charset="0"/>
            </a:endParaRPr>
          </a:p>
        </p:txBody>
      </p:sp>
      <p:sp>
        <p:nvSpPr>
          <p:cNvPr id="49157" name="Rectangle 3">
            <a:extLst>
              <a:ext uri="{FF2B5EF4-FFF2-40B4-BE49-F238E27FC236}">
                <a16:creationId xmlns:a16="http://schemas.microsoft.com/office/drawing/2014/main" xmlns="" id="{BB031CA5-71D7-7CB3-DE5D-471741EA953F}"/>
              </a:ext>
            </a:extLst>
          </p:cNvPr>
          <p:cNvSpPr>
            <a:spLocks noChangeArrowheads="1"/>
          </p:cNvSpPr>
          <p:nvPr/>
        </p:nvSpPr>
        <p:spPr bwMode="auto">
          <a:xfrm>
            <a:off x="1524001" y="61563"/>
            <a:ext cx="65" cy="334077"/>
          </a:xfrm>
          <a:prstGeom prst="rect">
            <a:avLst/>
          </a:prstGeom>
          <a:solidFill>
            <a:srgbClr val="F8F9FA"/>
          </a:solidFill>
          <a:ln>
            <a:noFill/>
          </a:ln>
          <a:effectLst>
            <a:outerShdw dist="45791" dir="2021404" algn="ctr" rotWithShape="0">
              <a:schemeClr val="bg2"/>
            </a:outerShdw>
          </a:effectLst>
          <a:extLst>
            <a:ext uri="{91240B29-F687-4F45-9708-019B960494DF}">
              <a14:hiddenLine xmlns:a14="http://schemas.microsoft.com/office/drawing/2010/main" w="12700" cap="sq" algn="ctr">
                <a:solidFill>
                  <a:schemeClr val="tx1"/>
                </a:solidFill>
                <a:miter lim="800000"/>
                <a:headEnd/>
                <a:tailEnd/>
              </a14:hiddenLine>
            </a:ext>
          </a:extLst>
        </p:spPr>
        <p:txBody>
          <a:bodyPr wrap="none" lIns="0" tIns="-17457" rIns="0" bIns="-17457"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2400">
              <a:latin typeface="Times New Roman" panose="02020603050405020304" pitchFamily="18" charset="0"/>
            </a:endParaRPr>
          </a:p>
        </p:txBody>
      </p:sp>
    </p:spTree>
  </p:cSld>
  <p:clrMapOvr>
    <a:masterClrMapping/>
  </p:clrMapOvr>
  <p:transition spd="slow">
    <p:pull dir="l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1">
            <a:extLst>
              <a:ext uri="{FF2B5EF4-FFF2-40B4-BE49-F238E27FC236}">
                <a16:creationId xmlns:a16="http://schemas.microsoft.com/office/drawing/2014/main" xmlns="" id="{96AAA157-F293-1D7D-6575-0CB19D8FE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925" y="1524001"/>
            <a:ext cx="856615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xmlns="" id="{28C6A91A-54E7-196E-DC45-E3B46ECC133E}"/>
              </a:ext>
            </a:extLst>
          </p:cNvPr>
          <p:cNvSpPr>
            <a:spLocks noGrp="1" noChangeArrowheads="1"/>
          </p:cNvSpPr>
          <p:nvPr>
            <p:ph type="title" sz="quarter"/>
          </p:nvPr>
        </p:nvSpPr>
        <p:spPr>
          <a:xfrm>
            <a:off x="2464899" y="290513"/>
            <a:ext cx="7142928" cy="1034704"/>
          </a:xfrm>
          <a:solidFill>
            <a:schemeClr val="bg1"/>
          </a:solidFill>
        </p:spPr>
        <p:txBody>
          <a:bodyPr>
            <a:normAutofit/>
          </a:bodyPr>
          <a:lstStyle/>
          <a:p>
            <a:pPr algn="ctr"/>
            <a:r>
              <a:rPr lang="en-MY" altLang="en-US" sz="2800" b="1" dirty="0">
                <a:solidFill>
                  <a:srgbClr val="C00000"/>
                </a:solidFill>
              </a:rPr>
              <a:t>SAMPLE PAY SLIP</a:t>
            </a:r>
            <a:r>
              <a:rPr lang="en-MY" altLang="en-US" sz="2800" b="1" dirty="0"/>
              <a:t/>
            </a:r>
            <a:br>
              <a:rPr lang="en-MY" altLang="en-US" sz="2800" b="1" dirty="0"/>
            </a:br>
            <a:r>
              <a:rPr lang="hi-IN" altLang="en-US" sz="3200" b="1" dirty="0"/>
              <a:t>नमूना भुक्तान पर्ची</a:t>
            </a:r>
            <a:endParaRPr lang="en-US" altLang="en-US" sz="3600" dirty="0"/>
          </a:p>
        </p:txBody>
      </p:sp>
      <p:pic>
        <p:nvPicPr>
          <p:cNvPr id="2" name="Picture 1"/>
          <p:cNvPicPr>
            <a:picLocks noChangeAspect="1"/>
          </p:cNvPicPr>
          <p:nvPr/>
        </p:nvPicPr>
        <p:blipFill>
          <a:blip r:embed="rId3"/>
          <a:stretch>
            <a:fillRect/>
          </a:stretch>
        </p:blipFill>
        <p:spPr>
          <a:xfrm>
            <a:off x="2464899" y="1428540"/>
            <a:ext cx="7230484" cy="4801270"/>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Title 3">
            <a:extLst>
              <a:ext uri="{FF2B5EF4-FFF2-40B4-BE49-F238E27FC236}">
                <a16:creationId xmlns:a16="http://schemas.microsoft.com/office/drawing/2014/main" xmlns="" id="{5D54981A-BEA9-4783-A2C3-3E4CAE30D6D8}"/>
              </a:ext>
            </a:extLst>
          </p:cNvPr>
          <p:cNvSpPr>
            <a:spLocks noGrp="1" noChangeArrowheads="1"/>
          </p:cNvSpPr>
          <p:nvPr>
            <p:ph type="title" sz="quarter"/>
          </p:nvPr>
        </p:nvSpPr>
        <p:spPr>
          <a:xfrm>
            <a:off x="1728788" y="1741489"/>
            <a:ext cx="8570912" cy="1449387"/>
          </a:xfrm>
          <a:solidFill>
            <a:schemeClr val="bg1"/>
          </a:solidFill>
        </p:spPr>
        <p:txBody>
          <a:bodyPr rtlCol="0">
            <a:normAutofit fontScale="90000"/>
          </a:bodyPr>
          <a:lstStyle/>
          <a:p>
            <a:pPr marL="457200" indent="-457200">
              <a:buFont typeface="+mj-lt"/>
              <a:buAutoNum type="alphaLcParenR"/>
              <a:defRPr/>
            </a:pPr>
            <a:r>
              <a:rPr lang="en-GB" altLang="en-US" sz="2000" dirty="0">
                <a:solidFill>
                  <a:schemeClr val="accent5">
                    <a:lumMod val="75000"/>
                  </a:schemeClr>
                </a:solidFill>
                <a:latin typeface="+mn-lt"/>
              </a:rPr>
              <a:t>The cost and fees associated with recruitment, travel and processing of your employment shall be covered by the Employer. </a:t>
            </a:r>
            <a:r>
              <a:rPr lang="en-GB" altLang="en-US" sz="1800" dirty="0"/>
              <a:t> </a:t>
            </a:r>
            <a:r>
              <a:rPr lang="en-GB" altLang="en-US" sz="2000" dirty="0"/>
              <a:t/>
            </a:r>
            <a:br>
              <a:rPr lang="en-GB" altLang="en-US" sz="2000" dirty="0"/>
            </a:br>
            <a:r>
              <a:rPr lang="en-US" altLang="en-US" sz="2000" dirty="0">
                <a:latin typeface="Zawgyi-One" panose="020B0604030504040204" pitchFamily="34" charset="0"/>
              </a:rPr>
              <a:t/>
            </a:r>
            <a:br>
              <a:rPr lang="en-US" altLang="en-US" sz="2000" dirty="0">
                <a:latin typeface="Zawgyi-One" panose="020B0604030504040204" pitchFamily="34" charset="0"/>
              </a:rPr>
            </a:br>
            <a:r>
              <a:rPr lang="hi-IN" altLang="en-US" sz="2000" dirty="0">
                <a:latin typeface="Zawgyi-One" panose="020B0604030504040204" pitchFamily="34" charset="0"/>
              </a:rPr>
              <a:t>तपाईंको रोजगारीको भर्ती, यात्रा, र प्रशोधनसँग सम्बन्धित लागत र शुल्कहरू रोजगारदाताद्वारा कभर गरिनेछ।</a:t>
            </a:r>
            <a:r>
              <a:rPr lang="en-US" altLang="en-US" sz="1600" dirty="0">
                <a:solidFill>
                  <a:schemeClr val="bg2"/>
                </a:solidFill>
                <a:latin typeface="Zawgyi-One" panose="020B0604030504040204" pitchFamily="34" charset="0"/>
                <a:cs typeface="Zawgyi-One" panose="020B0604030504040204" pitchFamily="34" charset="0"/>
              </a:rPr>
              <a:t> </a:t>
            </a:r>
            <a:endParaRPr lang="en-MY" altLang="en-US" sz="1800" dirty="0"/>
          </a:p>
        </p:txBody>
      </p:sp>
      <p:sp>
        <p:nvSpPr>
          <p:cNvPr id="3" name="Rectangle 4">
            <a:extLst>
              <a:ext uri="{FF2B5EF4-FFF2-40B4-BE49-F238E27FC236}">
                <a16:creationId xmlns:a16="http://schemas.microsoft.com/office/drawing/2014/main" xmlns="" id="{B778E846-0733-19B9-E249-9C4E289A0F0B}"/>
              </a:ext>
            </a:extLst>
          </p:cNvPr>
          <p:cNvSpPr txBox="1">
            <a:spLocks noChangeArrowheads="1"/>
          </p:cNvSpPr>
          <p:nvPr/>
        </p:nvSpPr>
        <p:spPr bwMode="auto">
          <a:xfrm>
            <a:off x="1701800" y="1163639"/>
            <a:ext cx="8572500" cy="485775"/>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chemeClr val="accent5">
                    <a:lumMod val="75000"/>
                  </a:schemeClr>
                </a:solidFill>
                <a:latin typeface="+mn-lt"/>
              </a:rPr>
              <a:t>9) Recruitment Cost   </a:t>
            </a:r>
            <a:r>
              <a:rPr lang="hi-IN" altLang="en-US" sz="2000" b="1" dirty="0">
                <a:latin typeface="Zawgyi-One" panose="020B0604030504040204" pitchFamily="34" charset="0"/>
              </a:rPr>
              <a:t>भर्ती लागत</a:t>
            </a:r>
            <a:endParaRPr lang="en-US" sz="2000" b="1" dirty="0">
              <a:solidFill>
                <a:srgbClr val="000000"/>
              </a:solidFill>
            </a:endParaRPr>
          </a:p>
        </p:txBody>
      </p:sp>
      <p:sp>
        <p:nvSpPr>
          <p:cNvPr id="4" name="Title 1">
            <a:extLst>
              <a:ext uri="{FF2B5EF4-FFF2-40B4-BE49-F238E27FC236}">
                <a16:creationId xmlns:a16="http://schemas.microsoft.com/office/drawing/2014/main" xmlns="" id="{ADB9110B-CA73-E4AE-CB0B-19EE90680A13}"/>
              </a:ext>
            </a:extLst>
          </p:cNvPr>
          <p:cNvSpPr txBox="1">
            <a:spLocks/>
          </p:cNvSpPr>
          <p:nvPr/>
        </p:nvSpPr>
        <p:spPr bwMode="auto">
          <a:xfrm>
            <a:off x="1570039" y="222250"/>
            <a:ext cx="8834437"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pic>
        <p:nvPicPr>
          <p:cNvPr id="51205" name="Picture 4">
            <a:extLst>
              <a:ext uri="{FF2B5EF4-FFF2-40B4-BE49-F238E27FC236}">
                <a16:creationId xmlns:a16="http://schemas.microsoft.com/office/drawing/2014/main" xmlns="" id="{107BBCC6-B601-E06C-8082-42B579814E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2588" y="3243263"/>
            <a:ext cx="13843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a:extLst>
              <a:ext uri="{FF2B5EF4-FFF2-40B4-BE49-F238E27FC236}">
                <a16:creationId xmlns:a16="http://schemas.microsoft.com/office/drawing/2014/main" xmlns="" id="{90BF3430-6D3C-1431-EB41-E82BF34225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4702" r="16991"/>
          <a:stretch>
            <a:fillRect/>
          </a:stretch>
        </p:blipFill>
        <p:spPr bwMode="auto">
          <a:xfrm>
            <a:off x="1795463" y="4267201"/>
            <a:ext cx="13843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6">
            <a:extLst>
              <a:ext uri="{FF2B5EF4-FFF2-40B4-BE49-F238E27FC236}">
                <a16:creationId xmlns:a16="http://schemas.microsoft.com/office/drawing/2014/main" xmlns="" id="{3E3EB179-C76C-1737-D8FF-DF7B49B701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6276" y="5730876"/>
            <a:ext cx="10826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7">
            <a:extLst>
              <a:ext uri="{FF2B5EF4-FFF2-40B4-BE49-F238E27FC236}">
                <a16:creationId xmlns:a16="http://schemas.microsoft.com/office/drawing/2014/main" xmlns="" id="{3FB242C6-07C6-BFC6-4AFE-5B81AEB35D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2937" r="22937"/>
          <a:stretch>
            <a:fillRect/>
          </a:stretch>
        </p:blipFill>
        <p:spPr bwMode="auto">
          <a:xfrm>
            <a:off x="5341939" y="4948238"/>
            <a:ext cx="13176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Box 8">
            <a:extLst>
              <a:ext uri="{FF2B5EF4-FFF2-40B4-BE49-F238E27FC236}">
                <a16:creationId xmlns:a16="http://schemas.microsoft.com/office/drawing/2014/main" xmlns="" id="{18913A71-A1B6-F08D-DC76-1C4408E272E1}"/>
              </a:ext>
            </a:extLst>
          </p:cNvPr>
          <p:cNvSpPr txBox="1">
            <a:spLocks noChangeArrowheads="1"/>
          </p:cNvSpPr>
          <p:nvPr/>
        </p:nvSpPr>
        <p:spPr bwMode="auto">
          <a:xfrm>
            <a:off x="3194051" y="3295650"/>
            <a:ext cx="18653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Agent/ Intro Fees</a:t>
            </a:r>
            <a:br>
              <a:rPr lang="en-US" altLang="en-US"/>
            </a:br>
            <a:r>
              <a:rPr lang="hi-IN" altLang="en-US" b="1"/>
              <a:t>एजेन्ट वा </a:t>
            </a:r>
            <a:r>
              <a:rPr lang="en-US" altLang="en-US" b="1"/>
              <a:t/>
            </a:r>
            <a:br>
              <a:rPr lang="en-US" altLang="en-US" b="1"/>
            </a:br>
            <a:r>
              <a:rPr lang="hi-IN" altLang="en-US" b="1"/>
              <a:t>परिचय शुल्क</a:t>
            </a:r>
            <a:endParaRPr lang="en-MY" altLang="en-US" b="1"/>
          </a:p>
        </p:txBody>
      </p:sp>
      <p:sp>
        <p:nvSpPr>
          <p:cNvPr id="51210" name="TextBox 9">
            <a:extLst>
              <a:ext uri="{FF2B5EF4-FFF2-40B4-BE49-F238E27FC236}">
                <a16:creationId xmlns:a16="http://schemas.microsoft.com/office/drawing/2014/main" xmlns="" id="{C8ECC8FE-4244-AB51-90D6-F1CA0B4D88F4}"/>
              </a:ext>
            </a:extLst>
          </p:cNvPr>
          <p:cNvSpPr txBox="1">
            <a:spLocks noChangeArrowheads="1"/>
          </p:cNvSpPr>
          <p:nvPr/>
        </p:nvSpPr>
        <p:spPr bwMode="auto">
          <a:xfrm>
            <a:off x="3309938" y="4552951"/>
            <a:ext cx="17827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Accommodation Fees</a:t>
            </a:r>
            <a:br>
              <a:rPr lang="en-US" altLang="en-US"/>
            </a:br>
            <a:r>
              <a:rPr lang="hi-IN" altLang="en-US" b="1"/>
              <a:t>आवास शुल्क</a:t>
            </a:r>
            <a:endParaRPr lang="en-MY" altLang="en-US" b="1"/>
          </a:p>
        </p:txBody>
      </p:sp>
      <p:sp>
        <p:nvSpPr>
          <p:cNvPr id="51211" name="TextBox 10">
            <a:extLst>
              <a:ext uri="{FF2B5EF4-FFF2-40B4-BE49-F238E27FC236}">
                <a16:creationId xmlns:a16="http://schemas.microsoft.com/office/drawing/2014/main" xmlns="" id="{664EAF2C-57D6-5F31-163D-5F6945A65255}"/>
              </a:ext>
            </a:extLst>
          </p:cNvPr>
          <p:cNvSpPr txBox="1">
            <a:spLocks noChangeArrowheads="1"/>
          </p:cNvSpPr>
          <p:nvPr/>
        </p:nvSpPr>
        <p:spPr bwMode="auto">
          <a:xfrm>
            <a:off x="3443288" y="5919788"/>
            <a:ext cx="1530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Meal Fees</a:t>
            </a:r>
            <a:br>
              <a:rPr lang="en-US" altLang="en-US"/>
            </a:br>
            <a:r>
              <a:rPr lang="hi-IN" altLang="en-US" b="1"/>
              <a:t>खाना शुल्क</a:t>
            </a:r>
            <a:endParaRPr lang="en-MY" altLang="en-US" b="1"/>
          </a:p>
        </p:txBody>
      </p:sp>
      <p:sp>
        <p:nvSpPr>
          <p:cNvPr id="51212" name="TextBox 11">
            <a:extLst>
              <a:ext uri="{FF2B5EF4-FFF2-40B4-BE49-F238E27FC236}">
                <a16:creationId xmlns:a16="http://schemas.microsoft.com/office/drawing/2014/main" xmlns="" id="{2814AB21-EACA-2F4D-DB00-B0C0E2F73BE2}"/>
              </a:ext>
            </a:extLst>
          </p:cNvPr>
          <p:cNvSpPr txBox="1">
            <a:spLocks noChangeArrowheads="1"/>
          </p:cNvSpPr>
          <p:nvPr/>
        </p:nvSpPr>
        <p:spPr bwMode="auto">
          <a:xfrm>
            <a:off x="6351588" y="4267201"/>
            <a:ext cx="1606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Transport Fees</a:t>
            </a:r>
            <a:br>
              <a:rPr lang="en-US" altLang="en-US"/>
            </a:br>
            <a:r>
              <a:rPr lang="hi-IN" altLang="en-US" b="1"/>
              <a:t>यातायात शुल्क</a:t>
            </a:r>
            <a:endParaRPr lang="en-MY" altLang="en-US" b="1"/>
          </a:p>
        </p:txBody>
      </p:sp>
      <p:sp>
        <p:nvSpPr>
          <p:cNvPr id="51213" name="TextBox 12">
            <a:extLst>
              <a:ext uri="{FF2B5EF4-FFF2-40B4-BE49-F238E27FC236}">
                <a16:creationId xmlns:a16="http://schemas.microsoft.com/office/drawing/2014/main" xmlns="" id="{2F09B307-2AC5-1666-76DD-0A607398D8F2}"/>
              </a:ext>
            </a:extLst>
          </p:cNvPr>
          <p:cNvSpPr txBox="1">
            <a:spLocks noChangeArrowheads="1"/>
          </p:cNvSpPr>
          <p:nvPr/>
        </p:nvSpPr>
        <p:spPr bwMode="auto">
          <a:xfrm>
            <a:off x="6327775" y="5907088"/>
            <a:ext cx="1606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Traveling Fees</a:t>
            </a:r>
            <a:br>
              <a:rPr lang="en-US" altLang="en-US"/>
            </a:br>
            <a:r>
              <a:rPr lang="hi-IN" altLang="en-US" b="1"/>
              <a:t>यात्रा शुल्क</a:t>
            </a:r>
            <a:endParaRPr lang="en-MY" altLang="en-US" b="1"/>
          </a:p>
        </p:txBody>
      </p:sp>
      <p:pic>
        <p:nvPicPr>
          <p:cNvPr id="51214" name="Picture 13">
            <a:extLst>
              <a:ext uri="{FF2B5EF4-FFF2-40B4-BE49-F238E27FC236}">
                <a16:creationId xmlns:a16="http://schemas.microsoft.com/office/drawing/2014/main" xmlns="" id="{73B0D187-FC97-0E93-C442-5D4DD11A2F75}"/>
              </a:ext>
            </a:extLst>
          </p:cNvPr>
          <p:cNvPicPr>
            <a:picLocks noChangeAspect="1" noChangeArrowheads="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8070851" y="2992439"/>
            <a:ext cx="148272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4" descr="Start Up Visa Vector Icon. Temporary Residence Permit Illustration Sign.  Stock Vector - Illustration of linear, drawing: 182021375">
            <a:extLst>
              <a:ext uri="{FF2B5EF4-FFF2-40B4-BE49-F238E27FC236}">
                <a16:creationId xmlns:a16="http://schemas.microsoft.com/office/drawing/2014/main" xmlns="" id="{4209774D-BBAA-0A4C-7E56-7AD7E55801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2221" t="21809" r="22769" b="21809"/>
          <a:stretch>
            <a:fillRect/>
          </a:stretch>
        </p:blipFill>
        <p:spPr bwMode="auto">
          <a:xfrm>
            <a:off x="8183564" y="4967288"/>
            <a:ext cx="1131887"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TextBox 15">
            <a:extLst>
              <a:ext uri="{FF2B5EF4-FFF2-40B4-BE49-F238E27FC236}">
                <a16:creationId xmlns:a16="http://schemas.microsoft.com/office/drawing/2014/main" xmlns="" id="{28186F10-D96C-008B-24CD-AFBEAFF7D785}"/>
              </a:ext>
            </a:extLst>
          </p:cNvPr>
          <p:cNvSpPr txBox="1">
            <a:spLocks noChangeArrowheads="1"/>
          </p:cNvSpPr>
          <p:nvPr/>
        </p:nvSpPr>
        <p:spPr bwMode="auto">
          <a:xfrm>
            <a:off x="8909051" y="4084639"/>
            <a:ext cx="1787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Medical Screening Fees</a:t>
            </a:r>
            <a:br>
              <a:rPr lang="en-US" altLang="en-US"/>
            </a:br>
            <a:r>
              <a:rPr lang="hi-IN" altLang="en-US" b="1"/>
              <a:t>मेडिकल चेक अप</a:t>
            </a:r>
            <a:endParaRPr lang="en-MY" altLang="en-US" b="1"/>
          </a:p>
        </p:txBody>
      </p:sp>
      <p:sp>
        <p:nvSpPr>
          <p:cNvPr id="51217" name="TextBox 16">
            <a:extLst>
              <a:ext uri="{FF2B5EF4-FFF2-40B4-BE49-F238E27FC236}">
                <a16:creationId xmlns:a16="http://schemas.microsoft.com/office/drawing/2014/main" xmlns="" id="{8641C0C8-534F-04D6-B1A1-0ADD222175AC}"/>
              </a:ext>
            </a:extLst>
          </p:cNvPr>
          <p:cNvSpPr txBox="1">
            <a:spLocks noChangeArrowheads="1"/>
          </p:cNvSpPr>
          <p:nvPr/>
        </p:nvSpPr>
        <p:spPr bwMode="auto">
          <a:xfrm>
            <a:off x="8909051" y="6064251"/>
            <a:ext cx="178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Visa &amp; Permit</a:t>
            </a:r>
            <a:br>
              <a:rPr lang="en-US" altLang="en-US"/>
            </a:br>
            <a:r>
              <a:rPr lang="hi-IN" altLang="en-US" b="1"/>
              <a:t>भिसा र अनुमति</a:t>
            </a:r>
            <a:endParaRPr lang="en-MY" altLang="en-US" b="1"/>
          </a:p>
        </p:txBody>
      </p:sp>
      <p:pic>
        <p:nvPicPr>
          <p:cNvPr id="51218" name="Picture 17">
            <a:extLst>
              <a:ext uri="{FF2B5EF4-FFF2-40B4-BE49-F238E27FC236}">
                <a16:creationId xmlns:a16="http://schemas.microsoft.com/office/drawing/2014/main" xmlns="" id="{3C069054-8D60-0C2E-8F5C-B69F6F462CB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0576" y="3263901"/>
            <a:ext cx="923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l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a:extLst>
              <a:ext uri="{FF2B5EF4-FFF2-40B4-BE49-F238E27FC236}">
                <a16:creationId xmlns:a16="http://schemas.microsoft.com/office/drawing/2014/main" xmlns="" id="{73642D72-4980-50DF-4491-9395A361962E}"/>
              </a:ext>
            </a:extLst>
          </p:cNvPr>
          <p:cNvSpPr>
            <a:spLocks noGrp="1" noChangeArrowheads="1"/>
          </p:cNvSpPr>
          <p:nvPr>
            <p:ph type="title" sz="quarter"/>
          </p:nvPr>
        </p:nvSpPr>
        <p:spPr>
          <a:xfrm>
            <a:off x="1895475" y="1903413"/>
            <a:ext cx="8382000" cy="2184400"/>
          </a:xfrm>
          <a:solidFill>
            <a:schemeClr val="bg1"/>
          </a:solidFill>
        </p:spPr>
        <p:txBody>
          <a:bodyPr rtlCol="0">
            <a:normAutofit/>
          </a:bodyPr>
          <a:lstStyle/>
          <a:p>
            <a:pPr marL="117475">
              <a:defRPr/>
            </a:pPr>
            <a:r>
              <a:rPr lang="en-GB" altLang="en-US" sz="1600" dirty="0">
                <a:solidFill>
                  <a:schemeClr val="accent5">
                    <a:lumMod val="75000"/>
                  </a:schemeClr>
                </a:solidFill>
              </a:rPr>
              <a:t>The employee shall not be required to pay the Employers’ or its agents’ recruitment fees or any other related fees for his employment in Malaysia unless it is legally approved by the Government of your origin country.  If any such fees are found to have been paid by the Employee, such fees shall be repaid to the Employee within sixty (60) days from the date of conclusion of the finding</a:t>
            </a:r>
            <a:r>
              <a:rPr lang="en-GB" altLang="en-US" sz="1600" dirty="0">
                <a:solidFill>
                  <a:srgbClr val="003399"/>
                </a:solidFill>
              </a:rPr>
              <a:t>. </a:t>
            </a:r>
            <a:r>
              <a:rPr lang="en-MY" altLang="en-US" sz="1600" dirty="0">
                <a:solidFill>
                  <a:srgbClr val="003399"/>
                </a:solidFill>
              </a:rPr>
              <a:t/>
            </a:r>
            <a:br>
              <a:rPr lang="en-MY" altLang="en-US" sz="1600" dirty="0">
                <a:solidFill>
                  <a:srgbClr val="003399"/>
                </a:solidFill>
              </a:rPr>
            </a:br>
            <a:r>
              <a:rPr lang="en-US" altLang="en-US" sz="1400" dirty="0">
                <a:solidFill>
                  <a:schemeClr val="bg2"/>
                </a:solidFill>
                <a:latin typeface="Zawgyi-One" panose="020B0604030504040204" pitchFamily="34" charset="0"/>
                <a:cs typeface="Zawgyi-One" panose="020B0604030504040204" pitchFamily="34" charset="0"/>
              </a:rPr>
              <a:t/>
            </a:r>
            <a:br>
              <a:rPr lang="en-US" altLang="en-US" sz="1400" dirty="0">
                <a:solidFill>
                  <a:schemeClr val="bg2"/>
                </a:solidFill>
                <a:latin typeface="Zawgyi-One" panose="020B0604030504040204" pitchFamily="34" charset="0"/>
                <a:cs typeface="Zawgyi-One" panose="020B0604030504040204" pitchFamily="34" charset="0"/>
              </a:rPr>
            </a:br>
            <a:r>
              <a:rPr lang="hi-IN" altLang="en-US" sz="1600" dirty="0">
                <a:latin typeface="Zawgyi-One" panose="020B0604030504040204" pitchFamily="34" charset="0"/>
              </a:rPr>
              <a:t>कर्मचारीले रोजगारदातालाई 'वा यसको एजेन्टहरू' भर्ती शुल्क वा मलेसियामा आफ्नो रोजगारीका लागि कुनै पनि अन्य सम्बन्धित शुल्क तिर्न आवश्यक पर्दैन जबसम्म यो तपाईंको मूल देश सरकार द्वारा कानुनी मान्यता प्राप्त छैन। यदि त्यस्तो कुनै शुल्कहरू कर्मचारीले भुक्तान गरेको पाएमा त्यस्ता शुल्कहरू फेला पर्न समाप्त भएको मितिदेखि (</a:t>
            </a:r>
            <a:r>
              <a:rPr lang="hi-IN" sz="1600" dirty="0"/>
              <a:t>६</a:t>
            </a:r>
            <a:r>
              <a:rPr lang="hi-IN" altLang="en-US" sz="1600" dirty="0">
                <a:latin typeface="Zawgyi-One" panose="020B0604030504040204" pitchFamily="34" charset="0"/>
              </a:rPr>
              <a:t>०) दिन भित्र फिर्ता गर्नुपर्नेछ।</a:t>
            </a:r>
            <a:endParaRPr lang="en-MY" altLang="en-US" sz="1600" dirty="0"/>
          </a:p>
        </p:txBody>
      </p:sp>
      <p:sp>
        <p:nvSpPr>
          <p:cNvPr id="3" name="Rectangle 4">
            <a:extLst>
              <a:ext uri="{FF2B5EF4-FFF2-40B4-BE49-F238E27FC236}">
                <a16:creationId xmlns:a16="http://schemas.microsoft.com/office/drawing/2014/main" xmlns="" id="{B27F6F27-7121-9BC0-C627-2163ECC8BEE3}"/>
              </a:ext>
            </a:extLst>
          </p:cNvPr>
          <p:cNvSpPr txBox="1">
            <a:spLocks noChangeArrowheads="1"/>
          </p:cNvSpPr>
          <p:nvPr/>
        </p:nvSpPr>
        <p:spPr bwMode="auto">
          <a:xfrm>
            <a:off x="1895475" y="1430339"/>
            <a:ext cx="8382000" cy="485775"/>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400" b="1" dirty="0">
                <a:solidFill>
                  <a:schemeClr val="accent5">
                    <a:lumMod val="75000"/>
                  </a:schemeClr>
                </a:solidFill>
                <a:latin typeface="+mn-lt"/>
              </a:rPr>
              <a:t>10) Reimbursement of recruitment cost  </a:t>
            </a:r>
            <a:r>
              <a:rPr lang="hi-IN" altLang="en-US" sz="2400" b="1" dirty="0">
                <a:latin typeface="+mn-lt"/>
              </a:rPr>
              <a:t>भर्ती लागत को प्रतिपूर्ति</a:t>
            </a:r>
            <a:endParaRPr lang="en-US" sz="2400" b="1" dirty="0"/>
          </a:p>
        </p:txBody>
      </p:sp>
      <p:sp>
        <p:nvSpPr>
          <p:cNvPr id="4" name="Title 1">
            <a:extLst>
              <a:ext uri="{FF2B5EF4-FFF2-40B4-BE49-F238E27FC236}">
                <a16:creationId xmlns:a16="http://schemas.microsoft.com/office/drawing/2014/main" xmlns="" id="{8D4EDFDE-B13B-0BAB-53D7-4343870F7160}"/>
              </a:ext>
            </a:extLst>
          </p:cNvPr>
          <p:cNvSpPr txBox="1">
            <a:spLocks/>
          </p:cNvSpPr>
          <p:nvPr/>
        </p:nvSpPr>
        <p:spPr bwMode="auto">
          <a:xfrm>
            <a:off x="1770064" y="447675"/>
            <a:ext cx="8639175"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
        <p:nvSpPr>
          <p:cNvPr id="5" name="Rectangle 4">
            <a:extLst>
              <a:ext uri="{FF2B5EF4-FFF2-40B4-BE49-F238E27FC236}">
                <a16:creationId xmlns:a16="http://schemas.microsoft.com/office/drawing/2014/main" xmlns="" id="{1FEEB23A-5391-A38A-AA0A-5F6B5460F5C8}"/>
              </a:ext>
            </a:extLst>
          </p:cNvPr>
          <p:cNvSpPr>
            <a:spLocks noChangeArrowheads="1"/>
          </p:cNvSpPr>
          <p:nvPr/>
        </p:nvSpPr>
        <p:spPr bwMode="auto">
          <a:xfrm>
            <a:off x="1895476" y="4135438"/>
            <a:ext cx="4041775" cy="2584450"/>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MY" altLang="en-US" b="1" u="sng" dirty="0">
                <a:solidFill>
                  <a:srgbClr val="FF0000"/>
                </a:solidFill>
                <a:latin typeface="Calibri" panose="020F0502020204030204"/>
              </a:rPr>
              <a:t>IMPORTANT NOTES:</a:t>
            </a:r>
          </a:p>
          <a:p>
            <a:pPr marL="285750" indent="-285750">
              <a:buFont typeface="Arial" panose="020B0604020202020204" pitchFamily="34" charset="0"/>
              <a:buChar char="•"/>
              <a:defRPr/>
            </a:pPr>
            <a:r>
              <a:rPr lang="en-MY" altLang="en-US" b="1" dirty="0">
                <a:solidFill>
                  <a:schemeClr val="accent5">
                    <a:lumMod val="75000"/>
                  </a:schemeClr>
                </a:solidFill>
                <a:latin typeface="Calibri" panose="020F0502020204030204"/>
              </a:rPr>
              <a:t>Medical check up before interview pay by candidates.</a:t>
            </a:r>
          </a:p>
          <a:p>
            <a:pPr marL="285750" indent="-285750">
              <a:buFont typeface="Arial" panose="020B0604020202020204" pitchFamily="34" charset="0"/>
              <a:buChar char="•"/>
              <a:defRPr/>
            </a:pPr>
            <a:r>
              <a:rPr lang="en-MY" altLang="en-US" b="1" dirty="0">
                <a:solidFill>
                  <a:schemeClr val="accent5">
                    <a:lumMod val="75000"/>
                  </a:schemeClr>
                </a:solidFill>
                <a:latin typeface="Calibri" panose="020F0502020204030204"/>
              </a:rPr>
              <a:t>Accommodation Cost = RS 250 per day</a:t>
            </a:r>
          </a:p>
          <a:p>
            <a:pPr marL="285750" indent="-285750">
              <a:buFont typeface="Arial" panose="020B0604020202020204" pitchFamily="34" charset="0"/>
              <a:buChar char="•"/>
              <a:defRPr/>
            </a:pPr>
            <a:r>
              <a:rPr lang="en-MY" altLang="en-US" b="1" dirty="0">
                <a:solidFill>
                  <a:schemeClr val="accent5">
                    <a:lumMod val="75000"/>
                  </a:schemeClr>
                </a:solidFill>
                <a:latin typeface="Calibri" panose="020F0502020204030204"/>
              </a:rPr>
              <a:t>Meal Cost = RS 400 per day </a:t>
            </a:r>
            <a:br>
              <a:rPr lang="en-MY" altLang="en-US" b="1" dirty="0">
                <a:solidFill>
                  <a:schemeClr val="accent5">
                    <a:lumMod val="75000"/>
                  </a:schemeClr>
                </a:solidFill>
                <a:latin typeface="Calibri" panose="020F0502020204030204"/>
              </a:rPr>
            </a:br>
            <a:r>
              <a:rPr lang="en-MY" altLang="en-US" b="1" dirty="0">
                <a:solidFill>
                  <a:schemeClr val="accent5">
                    <a:lumMod val="75000"/>
                  </a:schemeClr>
                </a:solidFill>
                <a:latin typeface="Calibri" panose="020F0502020204030204"/>
              </a:rPr>
              <a:t>( Breakfast, Lunch, Dinner)</a:t>
            </a:r>
          </a:p>
          <a:p>
            <a:pPr marL="285750" indent="-285750">
              <a:buFont typeface="Arial" panose="020B0604020202020204" pitchFamily="34" charset="0"/>
              <a:buChar char="•"/>
              <a:defRPr/>
            </a:pPr>
            <a:r>
              <a:rPr lang="en-MY" altLang="en-US" b="1" dirty="0">
                <a:solidFill>
                  <a:schemeClr val="accent5">
                    <a:lumMod val="75000"/>
                  </a:schemeClr>
                </a:solidFill>
                <a:latin typeface="Calibri" panose="020F0502020204030204"/>
              </a:rPr>
              <a:t>Transportation = Provide bus ticket </a:t>
            </a:r>
            <a:br>
              <a:rPr lang="en-MY" altLang="en-US" b="1" dirty="0">
                <a:solidFill>
                  <a:schemeClr val="accent5">
                    <a:lumMod val="75000"/>
                  </a:schemeClr>
                </a:solidFill>
                <a:latin typeface="Calibri" panose="020F0502020204030204"/>
              </a:rPr>
            </a:br>
            <a:r>
              <a:rPr lang="en-MY" altLang="en-US" b="1" dirty="0">
                <a:solidFill>
                  <a:schemeClr val="accent5">
                    <a:lumMod val="75000"/>
                  </a:schemeClr>
                </a:solidFill>
                <a:latin typeface="Calibri" panose="020F0502020204030204"/>
              </a:rPr>
              <a:t>(for normal bus only) </a:t>
            </a:r>
            <a:r>
              <a:rPr lang="en-GB" altLang="en-US" sz="600" b="1" dirty="0">
                <a:solidFill>
                  <a:schemeClr val="accent5">
                    <a:lumMod val="75000"/>
                  </a:schemeClr>
                </a:solidFill>
                <a:latin typeface="Times New Roman" panose="02020603050405020304" pitchFamily="18" charset="0"/>
              </a:rPr>
              <a:t> </a:t>
            </a:r>
            <a:endParaRPr lang="en-GB" altLang="en-US" b="1" dirty="0">
              <a:solidFill>
                <a:schemeClr val="accent5">
                  <a:lumMod val="75000"/>
                </a:schemeClr>
              </a:solidFill>
              <a:latin typeface="Times New Roman" panose="02020603050405020304" pitchFamily="18" charset="0"/>
            </a:endParaRPr>
          </a:p>
        </p:txBody>
      </p:sp>
      <p:sp>
        <p:nvSpPr>
          <p:cNvPr id="6" name="Rectangle 5">
            <a:extLst>
              <a:ext uri="{FF2B5EF4-FFF2-40B4-BE49-F238E27FC236}">
                <a16:creationId xmlns:a16="http://schemas.microsoft.com/office/drawing/2014/main" xmlns="" id="{0CE12D5E-75B2-CC89-E1E5-D60EE572F1C2}"/>
              </a:ext>
            </a:extLst>
          </p:cNvPr>
          <p:cNvSpPr>
            <a:spLocks noChangeArrowheads="1"/>
          </p:cNvSpPr>
          <p:nvPr/>
        </p:nvSpPr>
        <p:spPr bwMode="auto">
          <a:xfrm>
            <a:off x="6096001" y="4135439"/>
            <a:ext cx="4200525" cy="2524125"/>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hi-IN" altLang="en-US" u="sng" dirty="0">
                <a:solidFill>
                  <a:srgbClr val="FF0000"/>
                </a:solidFill>
                <a:latin typeface="inherit"/>
              </a:rPr>
              <a:t>महत्वपूर्ण नोटहरू:</a:t>
            </a:r>
          </a:p>
          <a:p>
            <a:pPr marL="285750" indent="-285750">
              <a:buFont typeface="Arial" panose="020B0604020202020204" pitchFamily="34" charset="0"/>
              <a:buChar char="•"/>
              <a:defRPr/>
            </a:pPr>
            <a:r>
              <a:rPr lang="hi-IN" altLang="en-US" dirty="0">
                <a:solidFill>
                  <a:prstClr val="black"/>
                </a:solidFill>
                <a:latin typeface="Preeti" pitchFamily="2" charset="0"/>
              </a:rPr>
              <a:t>उम्मेदवारहरूको अन्तर्वार्ता भुक्तान अघि मेडिकल चेक अप।</a:t>
            </a:r>
          </a:p>
          <a:p>
            <a:pPr marL="285750" indent="-285750">
              <a:buFont typeface="Arial" panose="020B0604020202020204" pitchFamily="34" charset="0"/>
              <a:buChar char="•"/>
              <a:defRPr/>
            </a:pPr>
            <a:r>
              <a:rPr lang="hi-IN" altLang="en-US" dirty="0">
                <a:solidFill>
                  <a:prstClr val="black"/>
                </a:solidFill>
                <a:latin typeface="Preeti" pitchFamily="2" charset="0"/>
              </a:rPr>
              <a:t>आवास लागत = २५०</a:t>
            </a:r>
            <a:r>
              <a:rPr lang="en-US" altLang="en-US" dirty="0">
                <a:solidFill>
                  <a:prstClr val="black"/>
                </a:solidFill>
                <a:latin typeface="Preeti" pitchFamily="2" charset="0"/>
              </a:rPr>
              <a:t> </a:t>
            </a:r>
            <a:r>
              <a:rPr lang="hi-IN" altLang="en-US" dirty="0">
                <a:solidFill>
                  <a:prstClr val="black"/>
                </a:solidFill>
                <a:latin typeface="Preeti" pitchFamily="2" charset="0"/>
              </a:rPr>
              <a:t>क्याट प्रति दिन</a:t>
            </a:r>
          </a:p>
          <a:p>
            <a:pPr marL="285750" indent="-285750">
              <a:buFont typeface="Arial" panose="020B0604020202020204" pitchFamily="34" charset="0"/>
              <a:buChar char="•"/>
              <a:defRPr/>
            </a:pPr>
            <a:r>
              <a:rPr lang="hi-IN" altLang="en-US" dirty="0">
                <a:solidFill>
                  <a:prstClr val="black"/>
                </a:solidFill>
                <a:latin typeface="Preeti" pitchFamily="2" charset="0"/>
              </a:rPr>
              <a:t>खाना लागत = ४००</a:t>
            </a:r>
            <a:r>
              <a:rPr lang="en-US" altLang="en-US" dirty="0">
                <a:solidFill>
                  <a:prstClr val="black"/>
                </a:solidFill>
                <a:latin typeface="Preeti" pitchFamily="2" charset="0"/>
              </a:rPr>
              <a:t> </a:t>
            </a:r>
            <a:r>
              <a:rPr lang="hi-IN" altLang="en-US" dirty="0">
                <a:solidFill>
                  <a:prstClr val="black"/>
                </a:solidFill>
                <a:latin typeface="Preeti" pitchFamily="2" charset="0"/>
              </a:rPr>
              <a:t>क्याट प्रति दिन </a:t>
            </a:r>
            <a:r>
              <a:rPr lang="en-US" altLang="en-US" dirty="0">
                <a:solidFill>
                  <a:prstClr val="black"/>
                </a:solidFill>
                <a:latin typeface="Preeti" pitchFamily="2" charset="0"/>
              </a:rPr>
              <a:t/>
            </a:r>
            <a:br>
              <a:rPr lang="en-US" altLang="en-US" dirty="0">
                <a:solidFill>
                  <a:prstClr val="black"/>
                </a:solidFill>
                <a:latin typeface="Preeti" pitchFamily="2" charset="0"/>
              </a:rPr>
            </a:br>
            <a:r>
              <a:rPr lang="hi-IN" altLang="en-US" sz="1600" dirty="0">
                <a:solidFill>
                  <a:prstClr val="black"/>
                </a:solidFill>
                <a:latin typeface="Preeti" pitchFamily="2" charset="0"/>
              </a:rPr>
              <a:t>(बिहानको खाजा, बिहानको खाजा, रातको खाना)</a:t>
            </a:r>
          </a:p>
          <a:p>
            <a:pPr marL="285750" indent="-285750">
              <a:buFont typeface="Arial" panose="020B0604020202020204" pitchFamily="34" charset="0"/>
              <a:buChar char="•"/>
              <a:defRPr/>
            </a:pPr>
            <a:r>
              <a:rPr lang="hi-IN" altLang="en-US" dirty="0">
                <a:solidFill>
                  <a:prstClr val="black"/>
                </a:solidFill>
                <a:latin typeface="Preeti" pitchFamily="2" charset="0"/>
              </a:rPr>
              <a:t>यातायात = बस टिकट प्रदान गर्नुहोस् </a:t>
            </a:r>
            <a:r>
              <a:rPr lang="en-US" altLang="en-US" dirty="0">
                <a:solidFill>
                  <a:prstClr val="black"/>
                </a:solidFill>
                <a:latin typeface="Preeti" pitchFamily="2" charset="0"/>
              </a:rPr>
              <a:t/>
            </a:r>
            <a:br>
              <a:rPr lang="en-US" altLang="en-US" dirty="0">
                <a:solidFill>
                  <a:prstClr val="black"/>
                </a:solidFill>
                <a:latin typeface="Preeti" pitchFamily="2" charset="0"/>
              </a:rPr>
            </a:br>
            <a:r>
              <a:rPr lang="hi-IN" altLang="en-US" dirty="0">
                <a:solidFill>
                  <a:prstClr val="black"/>
                </a:solidFill>
                <a:latin typeface="Preeti" pitchFamily="2" charset="0"/>
              </a:rPr>
              <a:t>(सामान्य बसका लागि मात्र)</a:t>
            </a:r>
            <a:endParaRPr lang="en-MY" altLang="en-US" dirty="0">
              <a:solidFill>
                <a:prstClr val="black"/>
              </a:solidFill>
              <a:latin typeface="Preeti" pitchFamily="2" charset="0"/>
            </a:endParaRPr>
          </a:p>
        </p:txBody>
      </p:sp>
    </p:spTree>
  </p:cSld>
  <p:clrMapOvr>
    <a:masterClrMapping/>
  </p:clrMapOvr>
  <p:transition spd="slow">
    <p:pull dir="l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1">
            <a:extLst>
              <a:ext uri="{FF2B5EF4-FFF2-40B4-BE49-F238E27FC236}">
                <a16:creationId xmlns:a16="http://schemas.microsoft.com/office/drawing/2014/main" xmlns="" id="{74B9B334-F5F6-ED28-975A-96911EC5BBBA}"/>
              </a:ext>
            </a:extLst>
          </p:cNvPr>
          <p:cNvSpPr>
            <a:spLocks noChangeArrowheads="1"/>
          </p:cNvSpPr>
          <p:nvPr/>
        </p:nvSpPr>
        <p:spPr bwMode="auto">
          <a:xfrm>
            <a:off x="1905000" y="2670175"/>
            <a:ext cx="8382000" cy="2586038"/>
          </a:xfrm>
          <a:prstGeom prst="rect">
            <a:avLst/>
          </a:prstGeom>
          <a:solidFill>
            <a:schemeClr val="bg1"/>
          </a:solidFill>
          <a:ln>
            <a:noFill/>
          </a:ln>
        </p:spPr>
        <p:txBody>
          <a:bodyPr>
            <a:spAutoFit/>
          </a:bodyPr>
          <a:lstStyle>
            <a:lvl1pPr>
              <a:spcBef>
                <a:spcPct val="20000"/>
              </a:spcBef>
              <a:buClr>
                <a:srgbClr val="336699"/>
              </a:buClr>
              <a:buFont typeface="Wingdings" panose="05000000000000000000" pitchFamily="2" charset="2"/>
              <a:buChar char="Ú"/>
              <a:defRPr sz="3200">
                <a:solidFill>
                  <a:srgbClr val="336699"/>
                </a:solidFill>
                <a:latin typeface="Arial Narrow" panose="020B0606020202030204" pitchFamily="34" charset="0"/>
              </a:defRPr>
            </a:lvl1pPr>
            <a:lvl2pPr marL="742950" indent="-285750">
              <a:spcBef>
                <a:spcPct val="20000"/>
              </a:spcBef>
              <a:buClr>
                <a:srgbClr val="336699"/>
              </a:buClr>
              <a:buChar char="–"/>
              <a:defRPr sz="2400">
                <a:solidFill>
                  <a:srgbClr val="336699"/>
                </a:solidFill>
                <a:latin typeface="Arial Narrow" panose="020B0606020202030204" pitchFamily="34" charset="0"/>
              </a:defRPr>
            </a:lvl2pPr>
            <a:lvl3pPr marL="1143000" indent="-228600">
              <a:spcBef>
                <a:spcPct val="20000"/>
              </a:spcBef>
              <a:buClr>
                <a:srgbClr val="336699"/>
              </a:buClr>
              <a:buChar char="•"/>
              <a:defRPr sz="2400">
                <a:solidFill>
                  <a:srgbClr val="336699"/>
                </a:solidFill>
                <a:latin typeface="Arial Narrow" panose="020B0606020202030204" pitchFamily="34" charset="0"/>
              </a:defRPr>
            </a:lvl3pPr>
            <a:lvl4pPr marL="1600200" indent="-228600">
              <a:spcBef>
                <a:spcPct val="20000"/>
              </a:spcBef>
              <a:buClr>
                <a:srgbClr val="336699"/>
              </a:buClr>
              <a:buChar char="–"/>
              <a:defRPr sz="2000">
                <a:solidFill>
                  <a:srgbClr val="336699"/>
                </a:solidFill>
                <a:latin typeface="Arial Narrow" panose="020B0606020202030204" pitchFamily="34" charset="0"/>
              </a:defRPr>
            </a:lvl4pPr>
            <a:lvl5pPr marL="2057400" indent="-228600">
              <a:spcBef>
                <a:spcPct val="20000"/>
              </a:spcBef>
              <a:buClr>
                <a:srgbClr val="336699"/>
              </a:buClr>
              <a:buChar char="•"/>
              <a:defRPr sz="2000">
                <a:solidFill>
                  <a:srgbClr val="336699"/>
                </a:solidFill>
                <a:latin typeface="Arial Narrow" panose="020B0606020202030204" pitchFamily="34" charset="0"/>
              </a:defRPr>
            </a:lvl5pPr>
            <a:lvl6pPr marL="25146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6pPr>
            <a:lvl7pPr marL="29718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7pPr>
            <a:lvl8pPr marL="34290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8pPr>
            <a:lvl9pPr marL="38862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9pPr>
          </a:lstStyle>
          <a:p>
            <a:pPr>
              <a:spcBef>
                <a:spcPct val="0"/>
              </a:spcBef>
              <a:buClrTx/>
              <a:buNone/>
              <a:defRPr/>
            </a:pPr>
            <a:r>
              <a:rPr lang="en-GB" altLang="en-US" sz="1800" dirty="0">
                <a:solidFill>
                  <a:schemeClr val="accent5">
                    <a:lumMod val="75000"/>
                  </a:schemeClr>
                </a:solidFill>
                <a:latin typeface="+mn-lt"/>
              </a:rPr>
              <a:t>      a) The Employer shall bear the travelling expenses from your home country of </a:t>
            </a:r>
          </a:p>
          <a:p>
            <a:pPr>
              <a:spcBef>
                <a:spcPct val="0"/>
              </a:spcBef>
              <a:buClrTx/>
              <a:buNone/>
              <a:defRPr/>
            </a:pPr>
            <a:r>
              <a:rPr lang="en-GB" altLang="en-US" sz="1800" dirty="0">
                <a:solidFill>
                  <a:schemeClr val="accent5">
                    <a:lumMod val="75000"/>
                  </a:schemeClr>
                </a:solidFill>
                <a:latin typeface="+mn-lt"/>
              </a:rPr>
              <a:t>          origin to any agreed point of entry in Malaysia and the travelling expenses</a:t>
            </a:r>
          </a:p>
          <a:p>
            <a:pPr>
              <a:spcBef>
                <a:spcPct val="0"/>
              </a:spcBef>
              <a:buClrTx/>
              <a:buNone/>
              <a:defRPr/>
            </a:pPr>
            <a:r>
              <a:rPr lang="en-GB" altLang="en-US" sz="1800" dirty="0">
                <a:solidFill>
                  <a:schemeClr val="accent5">
                    <a:lumMod val="75000"/>
                  </a:schemeClr>
                </a:solidFill>
                <a:latin typeface="+mn-lt"/>
              </a:rPr>
              <a:t>          from any agreed point of exit in Malaysia to your home country upon </a:t>
            </a:r>
          </a:p>
          <a:p>
            <a:pPr>
              <a:spcBef>
                <a:spcPct val="0"/>
              </a:spcBef>
              <a:buClrTx/>
              <a:buNone/>
              <a:defRPr/>
            </a:pPr>
            <a:r>
              <a:rPr lang="en-GB" altLang="en-US" sz="1800" dirty="0">
                <a:solidFill>
                  <a:schemeClr val="accent5">
                    <a:lumMod val="75000"/>
                  </a:schemeClr>
                </a:solidFill>
                <a:latin typeface="+mn-lt"/>
              </a:rPr>
              <a:t>          completion of the Two (2) years Contract of Employment.</a:t>
            </a:r>
          </a:p>
          <a:p>
            <a:pPr>
              <a:spcBef>
                <a:spcPct val="0"/>
              </a:spcBef>
              <a:buClrTx/>
              <a:buNone/>
              <a:defRPr/>
            </a:pPr>
            <a:endParaRPr lang="en-GB" altLang="en-US" sz="1800" dirty="0">
              <a:solidFill>
                <a:srgbClr val="003366"/>
              </a:solidFill>
              <a:latin typeface="Times New Roman" panose="02020603050405020304" pitchFamily="18" charset="0"/>
              <a:cs typeface="+mj-cs"/>
            </a:endParaRPr>
          </a:p>
          <a:p>
            <a:pPr>
              <a:spcBef>
                <a:spcPct val="0"/>
              </a:spcBef>
              <a:buClrTx/>
              <a:buNone/>
              <a:defRPr/>
            </a:pPr>
            <a:r>
              <a:rPr lang="hi-IN" altLang="en-US" sz="1800" dirty="0">
                <a:solidFill>
                  <a:schemeClr val="tx1"/>
                </a:solidFill>
                <a:latin typeface="Zawgyi-One" panose="020B0604030504040204" pitchFamily="34" charset="0"/>
                <a:cs typeface="+mj-cs"/>
              </a:rPr>
              <a:t>   क) रोजगारदाताले तपाईंको मूल देशबाट मलेशियामा कुनै पनि सहमति भएको प्रवेश बिन्दुसम्मको यात्रा खर्च र मलेशियाको कुनै पनि सहमत निकासको बिन्दुबाट तपाईंको गृह देशसम्मको दुई (२) वर्षको सम्झौता पूरा भएपछि यात्रा खर्च वहन गर्नेछ। रोजगारी।</a:t>
            </a:r>
            <a:endParaRPr lang="en-GB" altLang="en-US" sz="900" dirty="0">
              <a:solidFill>
                <a:srgbClr val="003366"/>
              </a:solidFill>
              <a:latin typeface="Times New Roman" panose="02020603050405020304" pitchFamily="18" charset="0"/>
            </a:endParaRPr>
          </a:p>
          <a:p>
            <a:pPr>
              <a:spcBef>
                <a:spcPct val="0"/>
              </a:spcBef>
              <a:buClrTx/>
              <a:buNone/>
              <a:defRPr/>
            </a:pPr>
            <a:endParaRPr lang="en-MY" altLang="en-US" sz="1800" dirty="0">
              <a:solidFill>
                <a:srgbClr val="003366"/>
              </a:solidFill>
              <a:latin typeface="Times New Roman" panose="02020603050405020304" pitchFamily="18" charset="0"/>
            </a:endParaRPr>
          </a:p>
        </p:txBody>
      </p:sp>
      <p:sp>
        <p:nvSpPr>
          <p:cNvPr id="3" name="Rectangle 4">
            <a:extLst>
              <a:ext uri="{FF2B5EF4-FFF2-40B4-BE49-F238E27FC236}">
                <a16:creationId xmlns:a16="http://schemas.microsoft.com/office/drawing/2014/main" xmlns="" id="{3FECD953-9511-D18D-6ECD-556AE1C93067}"/>
              </a:ext>
            </a:extLst>
          </p:cNvPr>
          <p:cNvSpPr txBox="1">
            <a:spLocks noChangeArrowheads="1"/>
          </p:cNvSpPr>
          <p:nvPr/>
        </p:nvSpPr>
        <p:spPr bwMode="auto">
          <a:xfrm>
            <a:off x="1905000" y="1433514"/>
            <a:ext cx="8382000" cy="1233487"/>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400" b="1" dirty="0">
                <a:solidFill>
                  <a:schemeClr val="accent5">
                    <a:lumMod val="75000"/>
                  </a:schemeClr>
                </a:solidFill>
                <a:latin typeface="+mn-lt"/>
              </a:rPr>
              <a:t>11) Transportation Cost and Cost of Repatriation</a:t>
            </a:r>
            <a:br>
              <a:rPr lang="en-US" altLang="en-US" sz="2400" b="1" dirty="0">
                <a:solidFill>
                  <a:schemeClr val="accent5">
                    <a:lumMod val="75000"/>
                  </a:schemeClr>
                </a:solidFill>
                <a:latin typeface="+mn-lt"/>
              </a:rPr>
            </a:br>
            <a:r>
              <a:rPr lang="en-US" altLang="en-US" sz="2400" b="1" dirty="0">
                <a:solidFill>
                  <a:schemeClr val="accent5">
                    <a:lumMod val="75000"/>
                  </a:schemeClr>
                </a:solidFill>
                <a:latin typeface="+mn-lt"/>
              </a:rPr>
              <a:t>       </a:t>
            </a:r>
            <a:r>
              <a:rPr lang="hi-IN" altLang="en-US" sz="2400" b="1" dirty="0">
                <a:latin typeface="+mn-lt"/>
              </a:rPr>
              <a:t>यातायात लागत र स्वदेश फिर्ताको लागत</a:t>
            </a:r>
          </a:p>
        </p:txBody>
      </p:sp>
      <p:sp>
        <p:nvSpPr>
          <p:cNvPr id="4" name="Title 1">
            <a:extLst>
              <a:ext uri="{FF2B5EF4-FFF2-40B4-BE49-F238E27FC236}">
                <a16:creationId xmlns:a16="http://schemas.microsoft.com/office/drawing/2014/main" xmlns="" id="{0E12B8DB-1970-4452-0312-7C68BCD6AE0E}"/>
              </a:ext>
            </a:extLst>
          </p:cNvPr>
          <p:cNvSpPr txBox="1">
            <a:spLocks/>
          </p:cNvSpPr>
          <p:nvPr/>
        </p:nvSpPr>
        <p:spPr bwMode="auto">
          <a:xfrm>
            <a:off x="1765301" y="222250"/>
            <a:ext cx="8639175"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1">
            <a:extLst>
              <a:ext uri="{FF2B5EF4-FFF2-40B4-BE49-F238E27FC236}">
                <a16:creationId xmlns:a16="http://schemas.microsoft.com/office/drawing/2014/main" xmlns="" id="{6F0CA746-D35C-A313-8C40-F2DF2388F95C}"/>
              </a:ext>
            </a:extLst>
          </p:cNvPr>
          <p:cNvSpPr>
            <a:spLocks noChangeArrowheads="1"/>
          </p:cNvSpPr>
          <p:nvPr/>
        </p:nvSpPr>
        <p:spPr bwMode="auto">
          <a:xfrm>
            <a:off x="1828800" y="533401"/>
            <a:ext cx="8305800" cy="3140075"/>
          </a:xfrm>
          <a:prstGeom prst="rect">
            <a:avLst/>
          </a:prstGeom>
          <a:solidFill>
            <a:schemeClr val="bg1"/>
          </a:solidFill>
          <a:ln>
            <a:noFill/>
          </a:ln>
        </p:spPr>
        <p:txBody>
          <a:bodyPr>
            <a:spAutoFit/>
          </a:bodyPr>
          <a:lstStyle>
            <a:lvl1pPr>
              <a:spcBef>
                <a:spcPct val="20000"/>
              </a:spcBef>
              <a:buClr>
                <a:srgbClr val="336699"/>
              </a:buClr>
              <a:buFont typeface="Wingdings" panose="05000000000000000000" pitchFamily="2" charset="2"/>
              <a:buChar char="Ú"/>
              <a:defRPr sz="3200">
                <a:solidFill>
                  <a:srgbClr val="336699"/>
                </a:solidFill>
                <a:latin typeface="Arial Narrow" panose="020B0606020202030204" pitchFamily="34" charset="0"/>
              </a:defRPr>
            </a:lvl1pPr>
            <a:lvl2pPr marL="742950" indent="-285750">
              <a:spcBef>
                <a:spcPct val="20000"/>
              </a:spcBef>
              <a:buClr>
                <a:srgbClr val="336699"/>
              </a:buClr>
              <a:buChar char="–"/>
              <a:defRPr sz="2400">
                <a:solidFill>
                  <a:srgbClr val="336699"/>
                </a:solidFill>
                <a:latin typeface="Arial Narrow" panose="020B0606020202030204" pitchFamily="34" charset="0"/>
              </a:defRPr>
            </a:lvl2pPr>
            <a:lvl3pPr marL="1143000" indent="-228600">
              <a:spcBef>
                <a:spcPct val="20000"/>
              </a:spcBef>
              <a:buClr>
                <a:srgbClr val="336699"/>
              </a:buClr>
              <a:buChar char="•"/>
              <a:defRPr sz="2400">
                <a:solidFill>
                  <a:srgbClr val="336699"/>
                </a:solidFill>
                <a:latin typeface="Arial Narrow" panose="020B0606020202030204" pitchFamily="34" charset="0"/>
              </a:defRPr>
            </a:lvl3pPr>
            <a:lvl4pPr marL="1600200" indent="-228600">
              <a:spcBef>
                <a:spcPct val="20000"/>
              </a:spcBef>
              <a:buClr>
                <a:srgbClr val="336699"/>
              </a:buClr>
              <a:buChar char="–"/>
              <a:defRPr sz="2000">
                <a:solidFill>
                  <a:srgbClr val="336699"/>
                </a:solidFill>
                <a:latin typeface="Arial Narrow" panose="020B0606020202030204" pitchFamily="34" charset="0"/>
              </a:defRPr>
            </a:lvl4pPr>
            <a:lvl5pPr marL="2057400" indent="-228600">
              <a:spcBef>
                <a:spcPct val="20000"/>
              </a:spcBef>
              <a:buClr>
                <a:srgbClr val="336699"/>
              </a:buClr>
              <a:buChar char="•"/>
              <a:defRPr sz="2000">
                <a:solidFill>
                  <a:srgbClr val="336699"/>
                </a:solidFill>
                <a:latin typeface="Arial Narrow" panose="020B0606020202030204" pitchFamily="34" charset="0"/>
              </a:defRPr>
            </a:lvl5pPr>
            <a:lvl6pPr marL="25146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6pPr>
            <a:lvl7pPr marL="29718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7pPr>
            <a:lvl8pPr marL="34290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8pPr>
            <a:lvl9pPr marL="38862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9pPr>
          </a:lstStyle>
          <a:p>
            <a:pPr>
              <a:spcBef>
                <a:spcPct val="0"/>
              </a:spcBef>
              <a:buClrTx/>
              <a:buNone/>
              <a:defRPr/>
            </a:pPr>
            <a:endParaRPr lang="en-GB" altLang="en-US" sz="900" dirty="0">
              <a:solidFill>
                <a:srgbClr val="003366"/>
              </a:solidFill>
              <a:latin typeface="Times New Roman" panose="02020603050405020304" pitchFamily="18" charset="0"/>
            </a:endParaRPr>
          </a:p>
          <a:p>
            <a:pPr>
              <a:spcBef>
                <a:spcPct val="0"/>
              </a:spcBef>
              <a:buClrTx/>
              <a:buNone/>
              <a:defRPr/>
            </a:pPr>
            <a:r>
              <a:rPr lang="en-GB" altLang="en-US" sz="1800" dirty="0">
                <a:solidFill>
                  <a:schemeClr val="accent5">
                    <a:lumMod val="75000"/>
                  </a:schemeClr>
                </a:solidFill>
                <a:latin typeface="+mn-lt"/>
              </a:rPr>
              <a:t>      b) The Employer shall also bear the travelling expenses from any agreed point of</a:t>
            </a:r>
          </a:p>
          <a:p>
            <a:pPr>
              <a:spcBef>
                <a:spcPct val="0"/>
              </a:spcBef>
              <a:buClrTx/>
              <a:buNone/>
              <a:defRPr/>
            </a:pPr>
            <a:r>
              <a:rPr lang="en-GB" altLang="en-US" sz="1800" dirty="0">
                <a:solidFill>
                  <a:schemeClr val="accent5">
                    <a:lumMod val="75000"/>
                  </a:schemeClr>
                </a:solidFill>
                <a:latin typeface="+mn-lt"/>
              </a:rPr>
              <a:t>          exit in Malaysia to your home country if the termination of contract is due to</a:t>
            </a:r>
          </a:p>
          <a:p>
            <a:pPr>
              <a:spcBef>
                <a:spcPct val="0"/>
              </a:spcBef>
              <a:buClrTx/>
              <a:buNone/>
              <a:defRPr/>
            </a:pPr>
            <a:r>
              <a:rPr lang="en-GB" altLang="en-US" sz="1800" dirty="0">
                <a:solidFill>
                  <a:schemeClr val="accent5">
                    <a:lumMod val="75000"/>
                  </a:schemeClr>
                </a:solidFill>
                <a:latin typeface="+mn-lt"/>
              </a:rPr>
              <a:t>          downsizing, facility closure or other unforeseen circumstances such as ill</a:t>
            </a:r>
          </a:p>
          <a:p>
            <a:pPr>
              <a:spcBef>
                <a:spcPct val="0"/>
              </a:spcBef>
              <a:buClrTx/>
              <a:buNone/>
              <a:defRPr/>
            </a:pPr>
            <a:r>
              <a:rPr lang="en-GB" altLang="en-US" sz="1800" dirty="0">
                <a:solidFill>
                  <a:schemeClr val="accent5">
                    <a:lumMod val="75000"/>
                  </a:schemeClr>
                </a:solidFill>
                <a:latin typeface="+mn-lt"/>
              </a:rPr>
              <a:t>          health.</a:t>
            </a:r>
          </a:p>
          <a:p>
            <a:pPr>
              <a:spcBef>
                <a:spcPct val="0"/>
              </a:spcBef>
              <a:buClrTx/>
              <a:buNone/>
              <a:defRPr/>
            </a:pPr>
            <a:endParaRPr lang="en-GB" altLang="en-US" sz="1800" dirty="0">
              <a:solidFill>
                <a:schemeClr val="tx1"/>
              </a:solidFill>
              <a:latin typeface="Zawgyi-One" panose="020B0604030504040204" pitchFamily="34" charset="0"/>
              <a:cs typeface="Zawgyi-One" panose="020B0604030504040204" pitchFamily="34" charset="0"/>
            </a:endParaRPr>
          </a:p>
          <a:p>
            <a:pPr marL="236538">
              <a:spcBef>
                <a:spcPct val="0"/>
              </a:spcBef>
              <a:buClrTx/>
              <a:buNone/>
              <a:defRPr/>
            </a:pPr>
            <a:r>
              <a:rPr lang="hi-IN" altLang="en-US" sz="1800" dirty="0">
                <a:solidFill>
                  <a:schemeClr val="tx1"/>
                </a:solidFill>
                <a:latin typeface="Zawgyi-One" panose="020B0604030504040204" pitchFamily="34" charset="0"/>
                <a:cs typeface="+mj-cs"/>
              </a:rPr>
              <a:t>बी) रोजगारदाताले मलेसियाको कुनै पनि सहमत घरबाट आफ्नो देशको लागि बाहिर निस्कने यात्रा खर्च पनि भुक्तानी गर्न सक्दछ यदि करारको समाप्ति डाउनसाइजिंग, सुविधा बन्द हुने वा बिरामी स्वास्थ्य जस्ता अन्य अप्रत्याशित परिस्थितिको कारण हो भने।</a:t>
            </a:r>
            <a:endParaRPr lang="en-GB" altLang="en-US" sz="1800" dirty="0">
              <a:solidFill>
                <a:srgbClr val="003366"/>
              </a:solidFill>
              <a:latin typeface="Times New Roman" panose="02020603050405020304" pitchFamily="18" charset="0"/>
              <a:cs typeface="+mj-cs"/>
            </a:endParaRPr>
          </a:p>
          <a:p>
            <a:pPr>
              <a:spcBef>
                <a:spcPct val="0"/>
              </a:spcBef>
              <a:buClrTx/>
              <a:buNone/>
              <a:defRPr/>
            </a:pPr>
            <a:endParaRPr lang="en-MY" altLang="en-US" sz="900" dirty="0">
              <a:solidFill>
                <a:srgbClr val="003366"/>
              </a:solidFill>
              <a:latin typeface="Times New Roman" panose="02020603050405020304" pitchFamily="18" charset="0"/>
            </a:endParaRPr>
          </a:p>
          <a:p>
            <a:pPr>
              <a:spcBef>
                <a:spcPct val="0"/>
              </a:spcBef>
              <a:buClrTx/>
              <a:buNone/>
              <a:defRPr/>
            </a:pPr>
            <a:endParaRPr lang="en-MY" altLang="en-US" sz="1800" dirty="0">
              <a:solidFill>
                <a:srgbClr val="003366"/>
              </a:solidFill>
              <a:latin typeface="Times New Roman" panose="02020603050405020304" pitchFamily="18" charset="0"/>
            </a:endParaRPr>
          </a:p>
        </p:txBody>
      </p:sp>
      <p:sp>
        <p:nvSpPr>
          <p:cNvPr id="4" name="Rectangle 1">
            <a:extLst>
              <a:ext uri="{FF2B5EF4-FFF2-40B4-BE49-F238E27FC236}">
                <a16:creationId xmlns:a16="http://schemas.microsoft.com/office/drawing/2014/main" xmlns="" id="{259D2CEF-1388-A7F5-D60B-E867482BCA12}"/>
              </a:ext>
            </a:extLst>
          </p:cNvPr>
          <p:cNvSpPr>
            <a:spLocks noChangeArrowheads="1"/>
          </p:cNvSpPr>
          <p:nvPr/>
        </p:nvSpPr>
        <p:spPr bwMode="auto">
          <a:xfrm>
            <a:off x="1828800" y="3200400"/>
            <a:ext cx="8305800" cy="3416300"/>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GB" altLang="en-US" sz="900" dirty="0">
              <a:solidFill>
                <a:srgbClr val="003366"/>
              </a:solidFill>
              <a:latin typeface="Times New Roman" panose="02020603050405020304" pitchFamily="18" charset="0"/>
            </a:endParaRPr>
          </a:p>
          <a:p>
            <a:pPr>
              <a:defRPr/>
            </a:pPr>
            <a:endParaRPr lang="en-MY" altLang="en-US" sz="900" dirty="0">
              <a:solidFill>
                <a:srgbClr val="003366"/>
              </a:solidFill>
              <a:latin typeface="Times New Roman" panose="02020603050405020304" pitchFamily="18" charset="0"/>
            </a:endParaRPr>
          </a:p>
          <a:p>
            <a:pPr>
              <a:defRPr/>
            </a:pPr>
            <a:r>
              <a:rPr lang="en-GB" altLang="en-US" dirty="0">
                <a:solidFill>
                  <a:srgbClr val="003366"/>
                </a:solidFill>
                <a:latin typeface="Times New Roman" panose="02020603050405020304" pitchFamily="18" charset="0"/>
              </a:rPr>
              <a:t>      </a:t>
            </a:r>
            <a:r>
              <a:rPr lang="en-GB" altLang="en-US" dirty="0">
                <a:solidFill>
                  <a:schemeClr val="accent5">
                    <a:lumMod val="75000"/>
                  </a:schemeClr>
                </a:solidFill>
                <a:latin typeface="+mn-lt"/>
              </a:rPr>
              <a:t>c) However, in the event if you wish to terminate the Employment Contract </a:t>
            </a:r>
          </a:p>
          <a:p>
            <a:pPr>
              <a:defRPr/>
            </a:pPr>
            <a:r>
              <a:rPr lang="en-GB" altLang="en-US" dirty="0">
                <a:solidFill>
                  <a:schemeClr val="accent5">
                    <a:lumMod val="75000"/>
                  </a:schemeClr>
                </a:solidFill>
                <a:latin typeface="+mn-lt"/>
              </a:rPr>
              <a:t>          before there (2) full years of service or where you are terminated for cause</a:t>
            </a:r>
          </a:p>
          <a:p>
            <a:pPr>
              <a:defRPr/>
            </a:pPr>
            <a:r>
              <a:rPr lang="en-GB" altLang="en-US" dirty="0">
                <a:solidFill>
                  <a:schemeClr val="accent5">
                    <a:lumMod val="75000"/>
                  </a:schemeClr>
                </a:solidFill>
                <a:latin typeface="+mn-lt"/>
              </a:rPr>
              <a:t>          through proper and fair disciplinary and termination; the traveling expenses</a:t>
            </a:r>
          </a:p>
          <a:p>
            <a:pPr>
              <a:defRPr/>
            </a:pPr>
            <a:r>
              <a:rPr lang="en-GB" altLang="en-US" dirty="0">
                <a:solidFill>
                  <a:schemeClr val="accent5">
                    <a:lumMod val="75000"/>
                  </a:schemeClr>
                </a:solidFill>
                <a:latin typeface="+mn-lt"/>
              </a:rPr>
              <a:t>          from any agreed point of exit in Malaysia to the Employee’s home country</a:t>
            </a:r>
          </a:p>
          <a:p>
            <a:pPr>
              <a:defRPr/>
            </a:pPr>
            <a:r>
              <a:rPr lang="en-GB" altLang="en-US" dirty="0">
                <a:solidFill>
                  <a:schemeClr val="accent5">
                    <a:lumMod val="75000"/>
                  </a:schemeClr>
                </a:solidFill>
                <a:latin typeface="+mn-lt"/>
              </a:rPr>
              <a:t>          shall be borne by you.</a:t>
            </a:r>
          </a:p>
          <a:p>
            <a:pPr>
              <a:defRPr/>
            </a:pPr>
            <a:endParaRPr lang="en-GB" altLang="en-US" dirty="0">
              <a:latin typeface="Times New Roman" panose="02020603050405020304" pitchFamily="18" charset="0"/>
            </a:endParaRPr>
          </a:p>
          <a:p>
            <a:pPr marL="280988">
              <a:defRPr/>
            </a:pPr>
            <a:r>
              <a:rPr lang="hi-IN" altLang="en-US" dirty="0">
                <a:latin typeface="Zawgyi-One" panose="020B0604030504040204" pitchFamily="34" charset="0"/>
                <a:cs typeface="+mj-cs"/>
              </a:rPr>
              <a:t>सी) जे होस्, यदि तपाईं त्यहाँ रोजगार सम्झौता समाप्त गर्न चाहानुहुन्छ भने (२) पूर्ण सेवाहरू वा जहाँ तपाईंलाई उचित र निष्पक्ष अनुशासनिक र टर्मिनेसनको माध्यमबाट निलम्बन गरिन्छ; मलेसियामा कुनै पनि सहमति बिन्दुबाट कर्मचारीको देशको लागि यात्रा खर्च तपाईंले वहन गर्न सक्नुहुनेछ।</a:t>
            </a:r>
            <a:endParaRPr lang="en-MY" altLang="en-US" dirty="0">
              <a:solidFill>
                <a:srgbClr val="003366"/>
              </a:solidFill>
              <a:latin typeface="Times New Roman" panose="02020603050405020304" pitchFamily="18" charset="0"/>
              <a:cs typeface="+mj-cs"/>
            </a:endParaRPr>
          </a:p>
          <a:p>
            <a:pPr>
              <a:defRPr/>
            </a:pPr>
            <a:endParaRPr lang="en-MY" altLang="en-US" dirty="0">
              <a:solidFill>
                <a:srgbClr val="003366"/>
              </a:solidFill>
              <a:latin typeface="Times New Roman" panose="02020603050405020304" pitchFamily="18" charset="0"/>
            </a:endParaRPr>
          </a:p>
        </p:txBody>
      </p:sp>
    </p:spTree>
  </p:cSld>
  <p:clrMapOvr>
    <a:masterClrMapping/>
  </p:clrMapOvr>
  <p:transition spd="slow">
    <p:pull dir="l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xmlns="" id="{BF01E7B2-DB1E-F2DE-1F64-4A90AAF4C19D}"/>
              </a:ext>
            </a:extLst>
          </p:cNvPr>
          <p:cNvSpPr>
            <a:spLocks noGrp="1" noChangeArrowheads="1"/>
          </p:cNvSpPr>
          <p:nvPr>
            <p:ph type="title" sz="quarter"/>
          </p:nvPr>
        </p:nvSpPr>
        <p:spPr>
          <a:xfrm>
            <a:off x="1917700" y="1479551"/>
            <a:ext cx="8369300" cy="2233613"/>
          </a:xfrm>
          <a:solidFill>
            <a:schemeClr val="bg1"/>
          </a:solidFill>
        </p:spPr>
        <p:txBody>
          <a:bodyPr/>
          <a:lstStyle/>
          <a:p>
            <a:r>
              <a:rPr lang="en-MY" altLang="en-US" sz="1800">
                <a:solidFill>
                  <a:srgbClr val="C00000"/>
                </a:solidFill>
                <a:latin typeface="Calibri" panose="020F0502020204030204" pitchFamily="34" charset="0"/>
              </a:rPr>
              <a:t>       a) </a:t>
            </a:r>
            <a:r>
              <a:rPr lang="en-GB" altLang="en-US" sz="1800">
                <a:solidFill>
                  <a:srgbClr val="C00000"/>
                </a:solidFill>
                <a:latin typeface="Calibri" panose="020F0502020204030204" pitchFamily="34" charset="0"/>
              </a:rPr>
              <a:t>Medical treatment will be provided free by the Employer at the Employer</a:t>
            </a:r>
            <a:br>
              <a:rPr lang="en-GB" altLang="en-US" sz="1800">
                <a:solidFill>
                  <a:srgbClr val="C00000"/>
                </a:solidFill>
                <a:latin typeface="Calibri" panose="020F0502020204030204" pitchFamily="34" charset="0"/>
              </a:rPr>
            </a:br>
            <a:r>
              <a:rPr lang="en-GB" altLang="en-US" sz="1800">
                <a:solidFill>
                  <a:srgbClr val="C00000"/>
                </a:solidFill>
                <a:latin typeface="Calibri" panose="020F0502020204030204" pitchFamily="34" charset="0"/>
              </a:rPr>
              <a:t>           appointed panel clinics and Government Hospital, up to maximum RM300</a:t>
            </a:r>
            <a:br>
              <a:rPr lang="en-GB" altLang="en-US" sz="1800">
                <a:solidFill>
                  <a:srgbClr val="C00000"/>
                </a:solidFill>
                <a:latin typeface="Calibri" panose="020F0502020204030204" pitchFamily="34" charset="0"/>
              </a:rPr>
            </a:br>
            <a:r>
              <a:rPr lang="en-GB" altLang="en-US" sz="1800">
                <a:solidFill>
                  <a:srgbClr val="C00000"/>
                </a:solidFill>
                <a:latin typeface="Calibri" panose="020F0502020204030204" pitchFamily="34" charset="0"/>
              </a:rPr>
              <a:t>           per year, excludes any self-inflicted injury and/or sexually transmitted</a:t>
            </a:r>
            <a:br>
              <a:rPr lang="en-GB" altLang="en-US" sz="1800">
                <a:solidFill>
                  <a:srgbClr val="C00000"/>
                </a:solidFill>
                <a:latin typeface="Calibri" panose="020F0502020204030204" pitchFamily="34" charset="0"/>
              </a:rPr>
            </a:br>
            <a:r>
              <a:rPr lang="en-GB" altLang="en-US" sz="1800">
                <a:solidFill>
                  <a:srgbClr val="C00000"/>
                </a:solidFill>
                <a:latin typeface="Calibri" panose="020F0502020204030204" pitchFamily="34" charset="0"/>
              </a:rPr>
              <a:t>           diseases. </a:t>
            </a:r>
            <a:r>
              <a:rPr lang="en-GB" altLang="en-US" sz="1600"/>
              <a:t/>
            </a:r>
            <a:br>
              <a:rPr lang="en-GB" altLang="en-US" sz="1600"/>
            </a:br>
            <a:r>
              <a:rPr lang="en-GB" altLang="en-US" sz="1600"/>
              <a:t/>
            </a:r>
            <a:br>
              <a:rPr lang="en-GB" altLang="en-US" sz="1600"/>
            </a:br>
            <a:r>
              <a:rPr lang="hi-IN" altLang="en-US" sz="1600">
                <a:latin typeface="Zawgyi-One" charset="0"/>
              </a:rPr>
              <a:t>क) मेडिकल उपचार नियोक्ता नियुक्त प्यानल क्लिनिक र सरकारी अस्पतालमा नि: शुल्क प्रदान गरिने छ, अधिकतम </a:t>
            </a:r>
            <a:r>
              <a:rPr lang="en-US" altLang="en-US" sz="1600">
                <a:latin typeface="Zawgyi-One" charset="0"/>
              </a:rPr>
              <a:t>RM </a:t>
            </a:r>
            <a:r>
              <a:rPr lang="hi-IN" altLang="en-US" sz="1600"/>
              <a:t>३००</a:t>
            </a:r>
            <a:r>
              <a:rPr lang="en-US" altLang="en-US" sz="1600">
                <a:latin typeface="Zawgyi-One" charset="0"/>
              </a:rPr>
              <a:t> </a:t>
            </a:r>
            <a:r>
              <a:rPr lang="hi-IN" altLang="en-US" sz="1600">
                <a:latin typeface="Zawgyi-One" charset="0"/>
              </a:rPr>
              <a:t>प्रति वर्ष सम्म, कुनै पनि आत्म-संक्रमित चोट र / वा यौन रोगबाट बाहिर निस्कन्छ।</a:t>
            </a:r>
            <a:endParaRPr lang="en-MY" altLang="en-US" sz="1600" b="1" i="1">
              <a:latin typeface="Preeti" pitchFamily="2" charset="0"/>
              <a:cs typeface="Preeti" pitchFamily="2" charset="0"/>
            </a:endParaRPr>
          </a:p>
        </p:txBody>
      </p:sp>
      <p:sp>
        <p:nvSpPr>
          <p:cNvPr id="4" name="Rectangle 4">
            <a:extLst>
              <a:ext uri="{FF2B5EF4-FFF2-40B4-BE49-F238E27FC236}">
                <a16:creationId xmlns:a16="http://schemas.microsoft.com/office/drawing/2014/main" xmlns="" id="{79C40980-62AC-6274-1D98-DCF56757E783}"/>
              </a:ext>
            </a:extLst>
          </p:cNvPr>
          <p:cNvSpPr txBox="1">
            <a:spLocks noChangeArrowheads="1"/>
          </p:cNvSpPr>
          <p:nvPr/>
        </p:nvSpPr>
        <p:spPr bwMode="auto">
          <a:xfrm>
            <a:off x="1905000" y="868364"/>
            <a:ext cx="8382000" cy="611187"/>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400" b="1" dirty="0">
                <a:solidFill>
                  <a:schemeClr val="accent5">
                    <a:lumMod val="75000"/>
                  </a:schemeClr>
                </a:solidFill>
                <a:latin typeface="+mn-lt"/>
              </a:rPr>
              <a:t>12) Medical Treatment </a:t>
            </a:r>
            <a:r>
              <a:rPr lang="hi-IN" altLang="en-US" sz="2400" dirty="0">
                <a:latin typeface="Zawgyi-One" panose="020B0604020202020204" pitchFamily="34" charset="0"/>
              </a:rPr>
              <a:t>चिकित्सा उपचार </a:t>
            </a:r>
            <a:endParaRPr lang="hi-IN" altLang="en-US" sz="2400" b="1" dirty="0">
              <a:latin typeface="+mn-lt"/>
            </a:endParaRPr>
          </a:p>
        </p:txBody>
      </p:sp>
      <p:sp>
        <p:nvSpPr>
          <p:cNvPr id="5" name="Title 1">
            <a:extLst>
              <a:ext uri="{FF2B5EF4-FFF2-40B4-BE49-F238E27FC236}">
                <a16:creationId xmlns:a16="http://schemas.microsoft.com/office/drawing/2014/main" xmlns="" id="{CAD1E55F-EAC0-C4C0-7E5F-887E7D918982}"/>
              </a:ext>
            </a:extLst>
          </p:cNvPr>
          <p:cNvSpPr txBox="1">
            <a:spLocks/>
          </p:cNvSpPr>
          <p:nvPr/>
        </p:nvSpPr>
        <p:spPr bwMode="auto">
          <a:xfrm>
            <a:off x="1727201" y="90489"/>
            <a:ext cx="8639175" cy="611187"/>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
        <p:nvSpPr>
          <p:cNvPr id="6" name="Title 1">
            <a:extLst>
              <a:ext uri="{FF2B5EF4-FFF2-40B4-BE49-F238E27FC236}">
                <a16:creationId xmlns:a16="http://schemas.microsoft.com/office/drawing/2014/main" xmlns="" id="{6D0143A9-C295-3981-3410-C1EFDC915070}"/>
              </a:ext>
            </a:extLst>
          </p:cNvPr>
          <p:cNvSpPr txBox="1">
            <a:spLocks noChangeArrowheads="1"/>
          </p:cNvSpPr>
          <p:nvPr/>
        </p:nvSpPr>
        <p:spPr>
          <a:xfrm>
            <a:off x="1905000" y="4324351"/>
            <a:ext cx="8382000" cy="2443163"/>
          </a:xfrm>
          <a:prstGeom prst="rect">
            <a:avLst/>
          </a:prstGeom>
          <a:solidFill>
            <a:schemeClr val="bg1"/>
          </a:solidFill>
        </p:spPr>
        <p:txBody>
          <a:bodyPr anchor="ct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pPr>
            <a:r>
              <a:rPr lang="en-MY" altLang="en-US">
                <a:solidFill>
                  <a:srgbClr val="2E75B6"/>
                </a:solidFill>
              </a:rPr>
              <a:t>       </a:t>
            </a:r>
            <a:r>
              <a:rPr lang="en-MY" altLang="en-US">
                <a:solidFill>
                  <a:srgbClr val="C00000"/>
                </a:solidFill>
              </a:rPr>
              <a:t>a) </a:t>
            </a:r>
            <a:r>
              <a:rPr lang="en-GB" altLang="en-US">
                <a:solidFill>
                  <a:srgbClr val="C00000"/>
                </a:solidFill>
              </a:rPr>
              <a:t>You shall be insured under the Social Security Organisation (SOCSO)</a:t>
            </a:r>
            <a:br>
              <a:rPr lang="en-GB" altLang="en-US">
                <a:solidFill>
                  <a:srgbClr val="C00000"/>
                </a:solidFill>
              </a:rPr>
            </a:br>
            <a:r>
              <a:rPr lang="en-GB" altLang="en-US">
                <a:solidFill>
                  <a:srgbClr val="C00000"/>
                </a:solidFill>
              </a:rPr>
              <a:t>            under the Employees’ Social Security Act 1969 and the cost of</a:t>
            </a:r>
            <a:br>
              <a:rPr lang="en-GB" altLang="en-US">
                <a:solidFill>
                  <a:srgbClr val="C00000"/>
                </a:solidFill>
              </a:rPr>
            </a:br>
            <a:r>
              <a:rPr lang="en-GB" altLang="en-US">
                <a:solidFill>
                  <a:srgbClr val="C00000"/>
                </a:solidFill>
              </a:rPr>
              <a:t>            which is borne by the Employer.</a:t>
            </a:r>
            <a:r>
              <a:rPr lang="en-GB" altLang="en-US">
                <a:latin typeface="Calibri Light" panose="020F0302020204030204" pitchFamily="34" charset="0"/>
              </a:rPr>
              <a:t/>
            </a:r>
            <a:br>
              <a:rPr lang="en-GB" altLang="en-US">
                <a:latin typeface="Calibri Light" panose="020F0302020204030204" pitchFamily="34" charset="0"/>
              </a:rPr>
            </a:br>
            <a:r>
              <a:rPr lang="en-GB" altLang="en-US" sz="1700">
                <a:latin typeface="Calibri Light" panose="020F0302020204030204" pitchFamily="34" charset="0"/>
              </a:rPr>
              <a:t/>
            </a:r>
            <a:br>
              <a:rPr lang="en-GB" altLang="en-US" sz="1700">
                <a:latin typeface="Calibri Light" panose="020F0302020204030204" pitchFamily="34" charset="0"/>
              </a:rPr>
            </a:br>
            <a:r>
              <a:rPr lang="en-US" altLang="en-US">
                <a:latin typeface="Zawgyi-One" charset="0"/>
              </a:rPr>
              <a:t/>
            </a:r>
            <a:br>
              <a:rPr lang="en-US" altLang="en-US">
                <a:latin typeface="Zawgyi-One" charset="0"/>
              </a:rPr>
            </a:br>
            <a:r>
              <a:rPr lang="hi-IN" altLang="en-US">
                <a:latin typeface="Zawgyi-One" charset="0"/>
              </a:rPr>
              <a:t>ए) तपाईको सामाजिक सुरक्षा संगठन (</a:t>
            </a:r>
            <a:r>
              <a:rPr lang="en-US" altLang="en-US">
                <a:latin typeface="Zawgyi-One" charset="0"/>
              </a:rPr>
              <a:t>SOCSO) </a:t>
            </a:r>
            <a:r>
              <a:rPr lang="hi-IN" altLang="en-US">
                <a:latin typeface="Zawgyi-One" charset="0"/>
              </a:rPr>
              <a:t>अन्तर्गत कर्मचारीहरूको सामाजिक सुरक्षा ऐन अन्तर्गत बीमा गरिनेछ</a:t>
            </a:r>
            <a:r>
              <a:rPr lang="en-US" altLang="en-US">
                <a:latin typeface="Zawgyi-One" charset="0"/>
              </a:rPr>
              <a:t> </a:t>
            </a:r>
            <a:r>
              <a:rPr lang="hi-IN" altLang="en-US">
                <a:latin typeface="Calibri Light" panose="020F0302020204030204" pitchFamily="34" charset="0"/>
              </a:rPr>
              <a:t>१ ९ ६ ९</a:t>
            </a:r>
            <a:r>
              <a:rPr lang="en-US" altLang="en-US">
                <a:latin typeface="Calibri Light" panose="020F0302020204030204" pitchFamily="34" charset="0"/>
              </a:rPr>
              <a:t> </a:t>
            </a:r>
            <a:r>
              <a:rPr lang="hi-IN" altLang="en-US">
                <a:latin typeface="Calibri Light" panose="020F0302020204030204" pitchFamily="34" charset="0"/>
              </a:rPr>
              <a:t>र यसको लागत नियोक्ताले वहन गर्छ।</a:t>
            </a:r>
            <a:r>
              <a:rPr lang="en-US" altLang="en-US">
                <a:latin typeface="Calibri Light" panose="020F0302020204030204" pitchFamily="34" charset="0"/>
              </a:rPr>
              <a:t>.</a:t>
            </a:r>
            <a:endParaRPr lang="en-MY" altLang="en-US" b="1" i="1">
              <a:latin typeface="Preeti" pitchFamily="2" charset="0"/>
              <a:cs typeface="Preeti" pitchFamily="2" charset="0"/>
            </a:endParaRPr>
          </a:p>
        </p:txBody>
      </p:sp>
      <p:sp>
        <p:nvSpPr>
          <p:cNvPr id="7" name="Rectangle 4">
            <a:extLst>
              <a:ext uri="{FF2B5EF4-FFF2-40B4-BE49-F238E27FC236}">
                <a16:creationId xmlns:a16="http://schemas.microsoft.com/office/drawing/2014/main" xmlns="" id="{D00C6127-7042-DBB5-1617-18194A3613E0}"/>
              </a:ext>
            </a:extLst>
          </p:cNvPr>
          <p:cNvSpPr txBox="1">
            <a:spLocks noChangeArrowheads="1"/>
          </p:cNvSpPr>
          <p:nvPr/>
        </p:nvSpPr>
        <p:spPr bwMode="auto">
          <a:xfrm>
            <a:off x="1905000" y="3886200"/>
            <a:ext cx="8382000" cy="611188"/>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400" b="1" dirty="0">
                <a:solidFill>
                  <a:schemeClr val="accent5">
                    <a:lumMod val="75000"/>
                  </a:schemeClr>
                </a:solidFill>
                <a:latin typeface="+mn-lt"/>
              </a:rPr>
              <a:t>13) Medical and Accident Insurance </a:t>
            </a:r>
            <a:r>
              <a:rPr lang="hi-IN" altLang="en-US" sz="2400" dirty="0">
                <a:latin typeface="Zawgyi-One" panose="020B0604020202020204" pitchFamily="34" charset="0"/>
              </a:rPr>
              <a:t>चिकित्सा र दुर्घटना बीमा</a:t>
            </a:r>
            <a:endParaRPr lang="hi-IN" altLang="en-US" sz="2400" b="1" dirty="0">
              <a:latin typeface="+mn-lt"/>
            </a:endParaRPr>
          </a:p>
        </p:txBody>
      </p:sp>
    </p:spTree>
  </p:cSld>
  <p:clrMapOvr>
    <a:masterClrMapping/>
  </p:clrMapOvr>
  <p:transition spd="slow">
    <p:pull dir="l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0C258B59-C827-B47C-4C1C-42806A610AE1}"/>
              </a:ext>
            </a:extLst>
          </p:cNvPr>
          <p:cNvSpPr txBox="1">
            <a:spLocks noChangeArrowheads="1"/>
          </p:cNvSpPr>
          <p:nvPr/>
        </p:nvSpPr>
        <p:spPr bwMode="auto">
          <a:xfrm>
            <a:off x="1905000" y="2940051"/>
            <a:ext cx="8382000" cy="1990725"/>
          </a:xfrm>
          <a:prstGeom prst="rect">
            <a:avLst/>
          </a:prstGeom>
          <a:solidFill>
            <a:schemeClr val="bg1"/>
          </a:solidFill>
          <a:ln>
            <a:noFill/>
          </a:ln>
        </p:spPr>
        <p:txBody>
          <a:bodyPr anchor="ct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eaLnBrk="1" hangingPunct="1">
              <a:defRPr/>
            </a:pPr>
            <a:r>
              <a:rPr lang="en-GB" altLang="en-US" sz="1800" b="1" dirty="0">
                <a:solidFill>
                  <a:schemeClr val="accent5">
                    <a:lumMod val="75000"/>
                  </a:schemeClr>
                </a:solidFill>
                <a:latin typeface="+mn-lt"/>
              </a:rPr>
              <a:t>a</a:t>
            </a:r>
            <a:r>
              <a:rPr lang="en-GB" altLang="en-US" sz="1800" dirty="0">
                <a:solidFill>
                  <a:schemeClr val="accent5">
                    <a:lumMod val="75000"/>
                  </a:schemeClr>
                </a:solidFill>
                <a:latin typeface="+mn-lt"/>
              </a:rPr>
              <a:t>)</a:t>
            </a:r>
            <a:r>
              <a:rPr lang="en-GB" altLang="en-US" sz="1800" b="1" dirty="0">
                <a:solidFill>
                  <a:schemeClr val="accent5">
                    <a:lumMod val="75000"/>
                  </a:schemeClr>
                </a:solidFill>
                <a:latin typeface="+mn-lt"/>
              </a:rPr>
              <a:t> </a:t>
            </a:r>
            <a:r>
              <a:rPr lang="en-GB" altLang="en-US" sz="1800" dirty="0">
                <a:solidFill>
                  <a:schemeClr val="accent5">
                    <a:lumMod val="75000"/>
                  </a:schemeClr>
                </a:solidFill>
                <a:latin typeface="+mn-lt"/>
              </a:rPr>
              <a:t>Payment of levy to the Immigration shall be borne by the Employer but</a:t>
            </a:r>
            <a:br>
              <a:rPr lang="en-GB" altLang="en-US" sz="1800" dirty="0">
                <a:solidFill>
                  <a:schemeClr val="accent5">
                    <a:lumMod val="75000"/>
                  </a:schemeClr>
                </a:solidFill>
                <a:latin typeface="+mn-lt"/>
              </a:rPr>
            </a:br>
            <a:r>
              <a:rPr lang="en-GB" altLang="en-US" sz="1800" dirty="0">
                <a:solidFill>
                  <a:schemeClr val="accent5">
                    <a:lumMod val="75000"/>
                  </a:schemeClr>
                </a:solidFill>
                <a:latin typeface="+mn-lt"/>
              </a:rPr>
              <a:t>          subject to changes there may be in accordance to the Malaysia Government</a:t>
            </a:r>
            <a:br>
              <a:rPr lang="en-GB" altLang="en-US" sz="1800" dirty="0">
                <a:solidFill>
                  <a:schemeClr val="accent5">
                    <a:lumMod val="75000"/>
                  </a:schemeClr>
                </a:solidFill>
                <a:latin typeface="+mn-lt"/>
              </a:rPr>
            </a:br>
            <a:r>
              <a:rPr lang="en-GB" altLang="en-US" sz="1800" dirty="0">
                <a:solidFill>
                  <a:schemeClr val="accent5">
                    <a:lumMod val="75000"/>
                  </a:schemeClr>
                </a:solidFill>
                <a:latin typeface="+mn-lt"/>
              </a:rPr>
              <a:t>          Law.  </a:t>
            </a:r>
            <a:r>
              <a:rPr lang="en-GB" altLang="en-US" sz="1800" dirty="0"/>
              <a:t/>
            </a:r>
            <a:br>
              <a:rPr lang="en-GB" altLang="en-US" sz="1800" dirty="0"/>
            </a:br>
            <a:r>
              <a:rPr lang="en-GB" altLang="en-US" sz="1800" dirty="0"/>
              <a:t/>
            </a:r>
            <a:br>
              <a:rPr lang="en-GB" altLang="en-US" sz="1800" dirty="0"/>
            </a:br>
            <a:r>
              <a:rPr lang="hi-IN" altLang="en-US" sz="1800" dirty="0"/>
              <a:t>क) आप्रवासनलाई लाग्ने भुक्तानी नियोक्ताले उठाउनेछ तर मलेसिया सरकारको कानून बमोजिम त्यहाँ परिवर्तन हुन सक्दछ।</a:t>
            </a:r>
            <a:endParaRPr lang="en-MY" altLang="en-US" sz="1800" dirty="0"/>
          </a:p>
        </p:txBody>
      </p:sp>
      <p:sp>
        <p:nvSpPr>
          <p:cNvPr id="8" name="Rectangle 4">
            <a:extLst>
              <a:ext uri="{FF2B5EF4-FFF2-40B4-BE49-F238E27FC236}">
                <a16:creationId xmlns:a16="http://schemas.microsoft.com/office/drawing/2014/main" xmlns="" id="{AEF71869-C9CC-8BEB-7684-D49312C69FF9}"/>
              </a:ext>
            </a:extLst>
          </p:cNvPr>
          <p:cNvSpPr txBox="1">
            <a:spLocks noChangeArrowheads="1"/>
          </p:cNvSpPr>
          <p:nvPr/>
        </p:nvSpPr>
        <p:spPr bwMode="auto">
          <a:xfrm>
            <a:off x="1905000" y="2336800"/>
            <a:ext cx="8382000" cy="611188"/>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400" b="1" dirty="0">
                <a:solidFill>
                  <a:schemeClr val="accent5">
                    <a:lumMod val="75000"/>
                  </a:schemeClr>
                </a:solidFill>
                <a:latin typeface="+mn-lt"/>
              </a:rPr>
              <a:t>14) Government Levy and Immigration </a:t>
            </a:r>
            <a:r>
              <a:rPr lang="hi-IN" altLang="en-US" sz="2400" dirty="0"/>
              <a:t>सरकारी लेवी र आप्रवासन</a:t>
            </a:r>
            <a:endParaRPr lang="hi-IN" altLang="en-US" sz="2400" b="1" dirty="0">
              <a:latin typeface="+mn-lt"/>
            </a:endParaRPr>
          </a:p>
        </p:txBody>
      </p:sp>
      <p:sp>
        <p:nvSpPr>
          <p:cNvPr id="9" name="Title 1">
            <a:extLst>
              <a:ext uri="{FF2B5EF4-FFF2-40B4-BE49-F238E27FC236}">
                <a16:creationId xmlns:a16="http://schemas.microsoft.com/office/drawing/2014/main" xmlns="" id="{E2CA31F3-8C08-A361-646A-02A8023B3BB1}"/>
              </a:ext>
            </a:extLst>
          </p:cNvPr>
          <p:cNvSpPr txBox="1">
            <a:spLocks/>
          </p:cNvSpPr>
          <p:nvPr/>
        </p:nvSpPr>
        <p:spPr bwMode="auto">
          <a:xfrm>
            <a:off x="1727201" y="1600200"/>
            <a:ext cx="8639175"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xmlns="" id="{7B17B6C2-EC24-9B40-51FE-885FDCCF246E}"/>
              </a:ext>
            </a:extLst>
          </p:cNvPr>
          <p:cNvSpPr>
            <a:spLocks noGrp="1" noChangeArrowheads="1"/>
          </p:cNvSpPr>
          <p:nvPr>
            <p:ph type="title" sz="quarter"/>
          </p:nvPr>
        </p:nvSpPr>
        <p:spPr>
          <a:xfrm>
            <a:off x="1816100" y="2133600"/>
            <a:ext cx="8382000" cy="4191000"/>
          </a:xfrm>
          <a:solidFill>
            <a:schemeClr val="bg1"/>
          </a:solidFill>
        </p:spPr>
        <p:txBody>
          <a:bodyPr rtlCol="0">
            <a:normAutofit fontScale="90000"/>
          </a:bodyPr>
          <a:lstStyle/>
          <a:p>
            <a:pPr>
              <a:defRPr/>
            </a:pPr>
            <a:r>
              <a:rPr lang="en-GB" altLang="en-US" sz="1800" dirty="0">
                <a:solidFill>
                  <a:schemeClr val="accent5">
                    <a:lumMod val="75000"/>
                  </a:schemeClr>
                </a:solidFill>
                <a:latin typeface="+mn-lt"/>
              </a:rPr>
              <a:t>a) Upon arrival in Malaysia, you are required to undergo a medical examination to comply with the Government requirement and the cost of such medical examination shall be borne by the Employer. In the event that you are certified medical unfit for employment by the medical practitioner, you shall be terminated with immediate effect and will be repatriated to your home country within thirty (30) days</a:t>
            </a:r>
            <a:r>
              <a:rPr lang="en-GB" altLang="en-US" sz="1800" dirty="0">
                <a:solidFill>
                  <a:srgbClr val="003399"/>
                </a:solidFill>
              </a:rPr>
              <a:t>. </a:t>
            </a:r>
            <a:br>
              <a:rPr lang="en-GB" altLang="en-US" sz="1800" dirty="0">
                <a:solidFill>
                  <a:srgbClr val="003399"/>
                </a:solidFill>
              </a:rPr>
            </a:br>
            <a:r>
              <a:rPr lang="en-GB" altLang="en-US" sz="1800" dirty="0">
                <a:solidFill>
                  <a:srgbClr val="003399"/>
                </a:solidFill>
              </a:rPr>
              <a:t/>
            </a:r>
            <a:br>
              <a:rPr lang="en-GB" altLang="en-US" sz="1800" dirty="0">
                <a:solidFill>
                  <a:srgbClr val="003399"/>
                </a:solidFill>
              </a:rPr>
            </a:br>
            <a:r>
              <a:rPr lang="en-GB" altLang="en-US" sz="1800" dirty="0">
                <a:solidFill>
                  <a:srgbClr val="0070C0"/>
                </a:solidFill>
              </a:rPr>
              <a:t>b) </a:t>
            </a:r>
            <a:r>
              <a:rPr lang="en-GB" altLang="en-US" sz="1800" dirty="0">
                <a:solidFill>
                  <a:schemeClr val="accent5">
                    <a:lumMod val="75000"/>
                  </a:schemeClr>
                </a:solidFill>
                <a:latin typeface="+mn-lt"/>
              </a:rPr>
              <a:t>Subsequently, yearly medical examination will be arranged as required by the Immigration Department of Malaysia and the cost incurred will be borne by the Employer.</a:t>
            </a:r>
            <a:r>
              <a:rPr lang="en-GB" altLang="en-US" sz="1800" dirty="0">
                <a:solidFill>
                  <a:srgbClr val="003399"/>
                </a:solidFill>
              </a:rPr>
              <a:t/>
            </a:r>
            <a:br>
              <a:rPr lang="en-GB" altLang="en-US" sz="1800" dirty="0">
                <a:solidFill>
                  <a:srgbClr val="003399"/>
                </a:solidFill>
              </a:rPr>
            </a:br>
            <a:r>
              <a:rPr lang="en-GB" altLang="en-US" sz="1800" dirty="0">
                <a:solidFill>
                  <a:srgbClr val="003399"/>
                </a:solidFill>
              </a:rPr>
              <a:t/>
            </a:r>
            <a:br>
              <a:rPr lang="en-GB" altLang="en-US" sz="1800" dirty="0">
                <a:solidFill>
                  <a:srgbClr val="003399"/>
                </a:solidFill>
              </a:rPr>
            </a:br>
            <a:r>
              <a:rPr lang="en-US" altLang="en-US" sz="1800" dirty="0"/>
              <a:t/>
            </a:r>
            <a:br>
              <a:rPr lang="en-US" altLang="en-US" sz="1800" dirty="0"/>
            </a:br>
            <a:r>
              <a:rPr lang="hi-IN" altLang="en-US" sz="1800" dirty="0"/>
              <a:t>क) मलेसिया आइपुगेपछि तपाईंले सरकारको आवश्यकता पूरा गर्न एक मेडिकल जाँच गर्नु पर्छ र यस्तो मेडिकल जाँचको खर्च नियोक्ताले उठाउनेछ। यदि तपाईंलाई चिकित्सा व्यवसायीद्वारा रोजगारको लागि मेडिकल अयोग्य प्रमाणित गरिएको छ भने, तपाईंलाई तत्काल प्रभावका साथ समाप्त गरिनेछ र तीस (</a:t>
            </a:r>
            <a:r>
              <a:rPr lang="hi-IN" sz="1800" dirty="0"/>
              <a:t>३</a:t>
            </a:r>
            <a:r>
              <a:rPr lang="hi-IN" altLang="en-US" sz="1800" dirty="0"/>
              <a:t>०) दिन भित्र तपाईंको स्वदेश फर्काइनेछ।</a:t>
            </a:r>
            <a:r>
              <a:rPr lang="en-US" altLang="en-US" sz="1800" dirty="0"/>
              <a:t> </a:t>
            </a:r>
            <a:br>
              <a:rPr lang="en-US" altLang="en-US" sz="1800" dirty="0"/>
            </a:br>
            <a:r>
              <a:rPr lang="en-US" altLang="en-US" sz="1800" dirty="0"/>
              <a:t/>
            </a:r>
            <a:br>
              <a:rPr lang="en-US" altLang="en-US" sz="1800" dirty="0"/>
            </a:br>
            <a:r>
              <a:rPr lang="hi-IN" altLang="en-US" sz="1800" dirty="0"/>
              <a:t>बी) त्यसपछि, मलेसियाको अध्यागमन विभागले आवश्यक्ता गरे अनुसार वार्षिक मेडिकल जाँचको व्यवस्था गरीनेछ र खर्चको खर्च नियोक्ताले उठाउनेछ।</a:t>
            </a:r>
            <a:endParaRPr lang="en-MY" altLang="en-US" sz="1800" dirty="0"/>
          </a:p>
        </p:txBody>
      </p:sp>
      <p:sp>
        <p:nvSpPr>
          <p:cNvPr id="3" name="Rectangle 4">
            <a:extLst>
              <a:ext uri="{FF2B5EF4-FFF2-40B4-BE49-F238E27FC236}">
                <a16:creationId xmlns:a16="http://schemas.microsoft.com/office/drawing/2014/main" xmlns="" id="{F684D08D-B125-94DB-0001-F15A7183D781}"/>
              </a:ext>
            </a:extLst>
          </p:cNvPr>
          <p:cNvSpPr txBox="1">
            <a:spLocks noChangeArrowheads="1"/>
          </p:cNvSpPr>
          <p:nvPr/>
        </p:nvSpPr>
        <p:spPr bwMode="auto">
          <a:xfrm>
            <a:off x="1816100" y="1219200"/>
            <a:ext cx="8382000" cy="914400"/>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400" b="1" dirty="0">
                <a:solidFill>
                  <a:schemeClr val="accent5">
                    <a:lumMod val="75000"/>
                  </a:schemeClr>
                </a:solidFill>
                <a:latin typeface="+mn-lt"/>
              </a:rPr>
              <a:t>15) </a:t>
            </a:r>
            <a:r>
              <a:rPr lang="en-US" altLang="en-US" b="1" dirty="0">
                <a:solidFill>
                  <a:schemeClr val="accent5">
                    <a:lumMod val="75000"/>
                  </a:schemeClr>
                </a:solidFill>
                <a:latin typeface="+mn-lt"/>
              </a:rPr>
              <a:t>Medical Examination Upon Arrival and Yearly Medical Examination (FOMEMA)</a:t>
            </a:r>
            <a:r>
              <a:rPr lang="en-US" altLang="en-US" sz="2400" b="1" dirty="0">
                <a:solidFill>
                  <a:schemeClr val="accent5">
                    <a:lumMod val="75000"/>
                  </a:schemeClr>
                </a:solidFill>
                <a:latin typeface="+mn-lt"/>
              </a:rPr>
              <a:t/>
            </a:r>
            <a:br>
              <a:rPr lang="en-US" altLang="en-US" sz="2400" b="1" dirty="0">
                <a:solidFill>
                  <a:schemeClr val="accent5">
                    <a:lumMod val="75000"/>
                  </a:schemeClr>
                </a:solidFill>
                <a:latin typeface="+mn-lt"/>
              </a:rPr>
            </a:br>
            <a:r>
              <a:rPr lang="en-US" altLang="en-US" sz="2400" b="1" dirty="0">
                <a:solidFill>
                  <a:schemeClr val="accent5">
                    <a:lumMod val="75000"/>
                  </a:schemeClr>
                </a:solidFill>
                <a:latin typeface="+mn-lt"/>
              </a:rPr>
              <a:t>       </a:t>
            </a:r>
            <a:r>
              <a:rPr lang="hi-IN" altLang="en-US" sz="2400" b="1" dirty="0"/>
              <a:t>आगमन र बार्षिक मेडिकल एग्जामिनेसन (</a:t>
            </a:r>
            <a:r>
              <a:rPr lang="en-US" altLang="en-US" sz="2400" b="1" dirty="0"/>
              <a:t>FOMEMA</a:t>
            </a:r>
            <a:r>
              <a:rPr lang="hi-IN" altLang="en-US" sz="2400" b="1" dirty="0"/>
              <a:t>)</a:t>
            </a:r>
            <a:endParaRPr lang="hi-IN" altLang="en-US" sz="2400" b="1" dirty="0">
              <a:latin typeface="+mn-lt"/>
            </a:endParaRPr>
          </a:p>
        </p:txBody>
      </p:sp>
      <p:sp>
        <p:nvSpPr>
          <p:cNvPr id="4" name="Title 1">
            <a:extLst>
              <a:ext uri="{FF2B5EF4-FFF2-40B4-BE49-F238E27FC236}">
                <a16:creationId xmlns:a16="http://schemas.microsoft.com/office/drawing/2014/main" xmlns="" id="{7790FA47-0EEF-C914-DE89-3A516BA79289}"/>
              </a:ext>
            </a:extLst>
          </p:cNvPr>
          <p:cNvSpPr txBox="1">
            <a:spLocks/>
          </p:cNvSpPr>
          <p:nvPr/>
        </p:nvSpPr>
        <p:spPr bwMode="auto">
          <a:xfrm>
            <a:off x="1687514" y="455614"/>
            <a:ext cx="8639175" cy="611187"/>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6412D4D0-5741-176A-8FE8-08373D0E224B}"/>
              </a:ext>
            </a:extLst>
          </p:cNvPr>
          <p:cNvSpPr>
            <a:spLocks noGrp="1"/>
          </p:cNvSpPr>
          <p:nvPr>
            <p:ph type="title"/>
          </p:nvPr>
        </p:nvSpPr>
        <p:spPr>
          <a:xfrm>
            <a:off x="407963" y="348759"/>
            <a:ext cx="11422966" cy="1339363"/>
          </a:xfrm>
          <a:solidFill>
            <a:schemeClr val="bg1"/>
          </a:solidFill>
        </p:spPr>
        <p:txBody>
          <a:bodyPr rtlCol="0">
            <a:normAutofit fontScale="90000"/>
          </a:bodyPr>
          <a:lstStyle/>
          <a:p>
            <a:pPr algn="ctr">
              <a:lnSpc>
                <a:spcPct val="100000"/>
              </a:lnSpc>
              <a:defRPr/>
            </a:pPr>
            <a:r>
              <a:rPr lang="en-US" sz="1100" b="1" dirty="0">
                <a:solidFill>
                  <a:schemeClr val="accent5">
                    <a:lumMod val="75000"/>
                  </a:schemeClr>
                </a:solidFill>
              </a:rPr>
              <a:t/>
            </a:r>
            <a:br>
              <a:rPr lang="en-US" sz="1100" b="1" dirty="0">
                <a:solidFill>
                  <a:schemeClr val="accent5">
                    <a:lumMod val="75000"/>
                  </a:schemeClr>
                </a:solidFill>
              </a:rPr>
            </a:br>
            <a:r>
              <a:rPr lang="en-US" sz="3200" b="1" dirty="0">
                <a:solidFill>
                  <a:schemeClr val="accent5">
                    <a:lumMod val="75000"/>
                  </a:schemeClr>
                </a:solidFill>
              </a:rPr>
              <a:t>PTSB is practicing ethical recruitment. What is it about?</a:t>
            </a:r>
            <a:r>
              <a:rPr lang="en-US" dirty="0">
                <a:solidFill>
                  <a:schemeClr val="accent5">
                    <a:lumMod val="75000"/>
                  </a:schemeClr>
                </a:solidFill>
              </a:rPr>
              <a:t/>
            </a:r>
            <a:br>
              <a:rPr lang="en-US" dirty="0">
                <a:solidFill>
                  <a:schemeClr val="accent5">
                    <a:lumMod val="75000"/>
                  </a:schemeClr>
                </a:solidFill>
              </a:rPr>
            </a:br>
            <a:r>
              <a:rPr lang="en-MY" sz="3200" dirty="0"/>
              <a:t>PTSB </a:t>
            </a:r>
            <a:r>
              <a:rPr lang="hi-IN" sz="3200" dirty="0"/>
              <a:t>ले नैतिक भर्ती अभ्यास गर्दैछ। यसको बारेमा के हो?</a:t>
            </a:r>
            <a:r>
              <a:rPr lang="en-US" sz="3200" dirty="0"/>
              <a:t/>
            </a:r>
            <a:br>
              <a:rPr lang="en-US" sz="3200" dirty="0"/>
            </a:br>
            <a:endParaRPr lang="en-MY" sz="1600" dirty="0"/>
          </a:p>
        </p:txBody>
      </p:sp>
      <p:sp>
        <p:nvSpPr>
          <p:cNvPr id="10" name="TextBox 9">
            <a:extLst>
              <a:ext uri="{FF2B5EF4-FFF2-40B4-BE49-F238E27FC236}">
                <a16:creationId xmlns:a16="http://schemas.microsoft.com/office/drawing/2014/main" xmlns="" id="{63DE009A-D14A-21F2-01D4-B37FF0832CD5}"/>
              </a:ext>
            </a:extLst>
          </p:cNvPr>
          <p:cNvSpPr txBox="1"/>
          <p:nvPr/>
        </p:nvSpPr>
        <p:spPr>
          <a:xfrm>
            <a:off x="1771650" y="1863726"/>
            <a:ext cx="8648700" cy="1939925"/>
          </a:xfrm>
          <a:prstGeom prst="rect">
            <a:avLst/>
          </a:prstGeom>
          <a:solidFill>
            <a:schemeClr val="bg1"/>
          </a:solidFill>
        </p:spPr>
        <p:txBody>
          <a:bodyPr>
            <a:spAutoFit/>
          </a:bodyPr>
          <a:lstStyle/>
          <a:p>
            <a:pPr>
              <a:defRPr/>
            </a:pPr>
            <a:r>
              <a:rPr lang="en-MY" sz="2000" dirty="0">
                <a:solidFill>
                  <a:schemeClr val="accent5">
                    <a:lumMod val="75000"/>
                  </a:schemeClr>
                </a:solidFill>
              </a:rPr>
              <a:t>PTSB implementing ethical recruitment in our Company and across our supply chain to improve the lives of the people trapped in forced labour in our supply chain.</a:t>
            </a:r>
            <a:r>
              <a:rPr lang="en-MY" sz="2000" dirty="0"/>
              <a:t/>
            </a:r>
            <a:br>
              <a:rPr lang="en-MY" sz="2000" dirty="0"/>
            </a:br>
            <a:endParaRPr lang="en-MY" sz="2000" dirty="0"/>
          </a:p>
          <a:p>
            <a:pPr>
              <a:defRPr/>
            </a:pPr>
            <a:r>
              <a:rPr lang="en-MY" sz="2000" dirty="0"/>
              <a:t>PTSB </a:t>
            </a:r>
            <a:r>
              <a:rPr lang="hi-IN" sz="2000" dirty="0"/>
              <a:t>हाम्रो आपूर्ति श्रृंखलामा जबरजस्ती श्रममा फसेका मानिसहरूको जीवन सुधार गर्न हाम्रो कम्पनी र हाम्रो आपूर्ति श्रृंखलामा नैतिक भर्ती कार्यान्वयन गर्दैछ।</a:t>
            </a:r>
          </a:p>
        </p:txBody>
      </p:sp>
      <p:pic>
        <p:nvPicPr>
          <p:cNvPr id="20484" name="Picture 10">
            <a:extLst>
              <a:ext uri="{FF2B5EF4-FFF2-40B4-BE49-F238E27FC236}">
                <a16:creationId xmlns:a16="http://schemas.microsoft.com/office/drawing/2014/main" xmlns="" id="{FE57D7A2-1132-DFB1-46EA-D73933CEF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118"/>
          <a:stretch>
            <a:fillRect/>
          </a:stretch>
        </p:blipFill>
        <p:spPr bwMode="auto">
          <a:xfrm>
            <a:off x="2133600" y="3975652"/>
            <a:ext cx="2743200" cy="214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1">
            <a:extLst>
              <a:ext uri="{FF2B5EF4-FFF2-40B4-BE49-F238E27FC236}">
                <a16:creationId xmlns:a16="http://schemas.microsoft.com/office/drawing/2014/main" xmlns="" id="{096F6B4E-F689-41EE-8414-E00E74EFE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905"/>
          <a:stretch>
            <a:fillRect/>
          </a:stretch>
        </p:blipFill>
        <p:spPr bwMode="auto">
          <a:xfrm>
            <a:off x="7315200" y="4002158"/>
            <a:ext cx="2743200" cy="20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xmlns="" id="{02AE58B5-624E-27E6-4DB0-9531B35EC135}"/>
              </a:ext>
            </a:extLst>
          </p:cNvPr>
          <p:cNvCxnSpPr/>
          <p:nvPr/>
        </p:nvCxnSpPr>
        <p:spPr>
          <a:xfrm>
            <a:off x="5410200" y="5257800"/>
            <a:ext cx="1524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657C47BD-C8A5-CF3F-05A5-7BB485027A3D}"/>
              </a:ext>
            </a:extLst>
          </p:cNvPr>
          <p:cNvSpPr>
            <a:spLocks noChangeArrowheads="1"/>
          </p:cNvSpPr>
          <p:nvPr/>
        </p:nvSpPr>
        <p:spPr bwMode="auto">
          <a:xfrm>
            <a:off x="1816100" y="2008189"/>
            <a:ext cx="8382000" cy="3140075"/>
          </a:xfrm>
          <a:prstGeom prst="rect">
            <a:avLst/>
          </a:prstGeom>
          <a:solidFill>
            <a:schemeClr val="bg1"/>
          </a:solidFill>
          <a:ln>
            <a:noFill/>
          </a:ln>
        </p:spPr>
        <p:txBody>
          <a:bodyPr>
            <a:spAutoFit/>
          </a:bodyPr>
          <a:lstStyle>
            <a:lvl1pPr>
              <a:spcBef>
                <a:spcPct val="20000"/>
              </a:spcBef>
              <a:buClr>
                <a:srgbClr val="336699"/>
              </a:buClr>
              <a:buFont typeface="Wingdings" panose="05000000000000000000" pitchFamily="2" charset="2"/>
              <a:buChar char="Ú"/>
              <a:defRPr sz="3200">
                <a:solidFill>
                  <a:srgbClr val="336699"/>
                </a:solidFill>
                <a:latin typeface="Arial Narrow" panose="020B0606020202030204" pitchFamily="34" charset="0"/>
              </a:defRPr>
            </a:lvl1pPr>
            <a:lvl2pPr marL="742950" indent="-285750">
              <a:spcBef>
                <a:spcPct val="20000"/>
              </a:spcBef>
              <a:buClr>
                <a:srgbClr val="336699"/>
              </a:buClr>
              <a:buChar char="–"/>
              <a:defRPr sz="2400">
                <a:solidFill>
                  <a:srgbClr val="336699"/>
                </a:solidFill>
                <a:latin typeface="Arial Narrow" panose="020B0606020202030204" pitchFamily="34" charset="0"/>
              </a:defRPr>
            </a:lvl2pPr>
            <a:lvl3pPr marL="1143000" indent="-228600">
              <a:spcBef>
                <a:spcPct val="20000"/>
              </a:spcBef>
              <a:buClr>
                <a:srgbClr val="336699"/>
              </a:buClr>
              <a:buChar char="•"/>
              <a:defRPr sz="2400">
                <a:solidFill>
                  <a:srgbClr val="336699"/>
                </a:solidFill>
                <a:latin typeface="Arial Narrow" panose="020B0606020202030204" pitchFamily="34" charset="0"/>
              </a:defRPr>
            </a:lvl3pPr>
            <a:lvl4pPr marL="1600200" indent="-228600">
              <a:spcBef>
                <a:spcPct val="20000"/>
              </a:spcBef>
              <a:buClr>
                <a:srgbClr val="336699"/>
              </a:buClr>
              <a:buChar char="–"/>
              <a:defRPr sz="2000">
                <a:solidFill>
                  <a:srgbClr val="336699"/>
                </a:solidFill>
                <a:latin typeface="Arial Narrow" panose="020B0606020202030204" pitchFamily="34" charset="0"/>
              </a:defRPr>
            </a:lvl4pPr>
            <a:lvl5pPr marL="2057400" indent="-228600">
              <a:spcBef>
                <a:spcPct val="20000"/>
              </a:spcBef>
              <a:buClr>
                <a:srgbClr val="336699"/>
              </a:buClr>
              <a:buChar char="•"/>
              <a:defRPr sz="2000">
                <a:solidFill>
                  <a:srgbClr val="336699"/>
                </a:solidFill>
                <a:latin typeface="Arial Narrow" panose="020B0606020202030204" pitchFamily="34" charset="0"/>
              </a:defRPr>
            </a:lvl5pPr>
            <a:lvl6pPr marL="25146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6pPr>
            <a:lvl7pPr marL="29718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7pPr>
            <a:lvl8pPr marL="34290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8pPr>
            <a:lvl9pPr marL="38862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9pPr>
          </a:lstStyle>
          <a:p>
            <a:pPr>
              <a:spcBef>
                <a:spcPct val="0"/>
              </a:spcBef>
              <a:buClrTx/>
              <a:buNone/>
              <a:defRPr/>
            </a:pPr>
            <a:r>
              <a:rPr lang="en-GB" altLang="en-US" sz="1800" dirty="0">
                <a:solidFill>
                  <a:schemeClr val="accent5">
                    <a:lumMod val="75000"/>
                  </a:schemeClr>
                </a:solidFill>
                <a:latin typeface="+mn-lt"/>
              </a:rPr>
              <a:t>a) In the event if you die in the cause of your employment, the Employer shall    </a:t>
            </a:r>
          </a:p>
          <a:p>
            <a:pPr>
              <a:spcBef>
                <a:spcPct val="0"/>
              </a:spcBef>
              <a:buClrTx/>
              <a:buNone/>
              <a:defRPr/>
            </a:pPr>
            <a:r>
              <a:rPr lang="en-GB" altLang="en-US" sz="1800" dirty="0">
                <a:solidFill>
                  <a:schemeClr val="accent5">
                    <a:lumMod val="75000"/>
                  </a:schemeClr>
                </a:solidFill>
                <a:latin typeface="+mn-lt"/>
              </a:rPr>
              <a:t>           be responsible to arrange for your body to be repatriated to your next of kin</a:t>
            </a:r>
          </a:p>
          <a:p>
            <a:pPr>
              <a:spcBef>
                <a:spcPct val="0"/>
              </a:spcBef>
              <a:buClrTx/>
              <a:buNone/>
              <a:defRPr/>
            </a:pPr>
            <a:r>
              <a:rPr lang="en-GB" altLang="en-US" sz="1800" dirty="0">
                <a:solidFill>
                  <a:schemeClr val="accent5">
                    <a:lumMod val="75000"/>
                  </a:schemeClr>
                </a:solidFill>
                <a:latin typeface="+mn-lt"/>
              </a:rPr>
              <a:t>           in your origin country and the necessary repatriation cost shall be borne by</a:t>
            </a:r>
          </a:p>
          <a:p>
            <a:pPr>
              <a:spcBef>
                <a:spcPct val="0"/>
              </a:spcBef>
              <a:buClrTx/>
              <a:buNone/>
              <a:defRPr/>
            </a:pPr>
            <a:r>
              <a:rPr lang="en-GB" altLang="en-US" sz="1800" dirty="0">
                <a:solidFill>
                  <a:schemeClr val="accent5">
                    <a:lumMod val="75000"/>
                  </a:schemeClr>
                </a:solidFill>
                <a:latin typeface="+mn-lt"/>
              </a:rPr>
              <a:t>           the Employer as provided for under the Workmen’s Compensation Act</a:t>
            </a:r>
          </a:p>
          <a:p>
            <a:pPr>
              <a:spcBef>
                <a:spcPct val="0"/>
              </a:spcBef>
              <a:buClrTx/>
              <a:buNone/>
              <a:defRPr/>
            </a:pPr>
            <a:r>
              <a:rPr lang="en-GB" altLang="en-US" sz="1800" dirty="0">
                <a:solidFill>
                  <a:schemeClr val="accent5">
                    <a:lumMod val="75000"/>
                  </a:schemeClr>
                </a:solidFill>
                <a:latin typeface="+mn-lt"/>
              </a:rPr>
              <a:t>           1952.</a:t>
            </a:r>
          </a:p>
          <a:p>
            <a:pPr>
              <a:spcBef>
                <a:spcPct val="0"/>
              </a:spcBef>
              <a:buClrTx/>
              <a:buNone/>
              <a:defRPr/>
            </a:pPr>
            <a:endParaRPr lang="en-GB" altLang="en-US" sz="1800" dirty="0">
              <a:solidFill>
                <a:schemeClr val="tx1"/>
              </a:solidFill>
              <a:latin typeface="Times New Roman" panose="02020603050405020304" pitchFamily="18" charset="0"/>
            </a:endParaRPr>
          </a:p>
          <a:p>
            <a:pPr>
              <a:spcBef>
                <a:spcPct val="0"/>
              </a:spcBef>
              <a:buClrTx/>
              <a:buNone/>
              <a:defRPr/>
            </a:pPr>
            <a:r>
              <a:rPr lang="hi-IN" altLang="en-US" sz="1800" dirty="0">
                <a:solidFill>
                  <a:schemeClr val="tx1"/>
                </a:solidFill>
                <a:latin typeface="Zawgyi-One" panose="020B0604030504040204" pitchFamily="34" charset="0"/>
                <a:cs typeface="+mj-cs"/>
              </a:rPr>
              <a:t>क) यदि तपाइँ आफ्नो रोजगारीको कारण मर्नुभयो भने, रोजगारदाता तपाइँको शवलाई तपाइँको मूल देश मा तपाइँको अर्को नातेदारमा फिर्ता पठाउन व्यवस्था गर्न जिम्मेवार हुनेछ र आवश्यक स्वदेश फिर्ता खर्च रोजगारदाताले वहन गर्नेछ। कामदारको क्षतिपूर्ति ऐन अन्तर्गत</a:t>
            </a:r>
            <a:r>
              <a:rPr lang="en-US" altLang="en-US" sz="1800" dirty="0">
                <a:solidFill>
                  <a:schemeClr val="tx1"/>
                </a:solidFill>
                <a:latin typeface="Zawgyi-One" panose="020B0604030504040204" pitchFamily="34" charset="0"/>
                <a:cs typeface="+mj-cs"/>
              </a:rPr>
              <a:t> </a:t>
            </a:r>
            <a:r>
              <a:rPr lang="hi-IN" sz="1800" dirty="0">
                <a:solidFill>
                  <a:schemeClr val="tx1"/>
                </a:solidFill>
                <a:cs typeface="+mj-cs"/>
              </a:rPr>
              <a:t>१९५२</a:t>
            </a:r>
            <a:endParaRPr lang="en-GB" altLang="en-US" sz="1800" dirty="0">
              <a:solidFill>
                <a:schemeClr val="tx1"/>
              </a:solidFill>
              <a:latin typeface="Times New Roman" panose="02020603050405020304" pitchFamily="18" charset="0"/>
              <a:cs typeface="+mj-cs"/>
            </a:endParaRPr>
          </a:p>
          <a:p>
            <a:pPr>
              <a:spcBef>
                <a:spcPct val="0"/>
              </a:spcBef>
              <a:buClrTx/>
              <a:buNone/>
              <a:defRPr/>
            </a:pPr>
            <a:endParaRPr lang="en-MY" altLang="en-US" sz="1800" b="1" dirty="0">
              <a:solidFill>
                <a:srgbClr val="003366"/>
              </a:solidFill>
              <a:latin typeface="Times New Roman" panose="02020603050405020304" pitchFamily="18" charset="0"/>
            </a:endParaRPr>
          </a:p>
        </p:txBody>
      </p:sp>
      <p:sp>
        <p:nvSpPr>
          <p:cNvPr id="6" name="Rectangle 4">
            <a:extLst>
              <a:ext uri="{FF2B5EF4-FFF2-40B4-BE49-F238E27FC236}">
                <a16:creationId xmlns:a16="http://schemas.microsoft.com/office/drawing/2014/main" xmlns="" id="{9BC2A8B5-8231-0495-9786-C7A1E3FF5056}"/>
              </a:ext>
            </a:extLst>
          </p:cNvPr>
          <p:cNvSpPr txBox="1">
            <a:spLocks noChangeArrowheads="1"/>
          </p:cNvSpPr>
          <p:nvPr/>
        </p:nvSpPr>
        <p:spPr bwMode="auto">
          <a:xfrm>
            <a:off x="1816100" y="1397000"/>
            <a:ext cx="8382000" cy="611188"/>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400" b="1" dirty="0">
                <a:solidFill>
                  <a:schemeClr val="accent5">
                    <a:lumMod val="75000"/>
                  </a:schemeClr>
                </a:solidFill>
                <a:latin typeface="+mn-lt"/>
              </a:rPr>
              <a:t>16) </a:t>
            </a:r>
            <a:r>
              <a:rPr lang="en-GB" altLang="en-US" sz="2400" b="1" dirty="0">
                <a:solidFill>
                  <a:schemeClr val="accent5">
                    <a:lumMod val="75000"/>
                  </a:schemeClr>
                </a:solidFill>
                <a:latin typeface="+mn-lt"/>
              </a:rPr>
              <a:t>Deceased Employee   </a:t>
            </a:r>
            <a:r>
              <a:rPr lang="en-US" altLang="en-US" sz="2400" b="1" dirty="0">
                <a:solidFill>
                  <a:schemeClr val="accent5">
                    <a:lumMod val="75000"/>
                  </a:schemeClr>
                </a:solidFill>
                <a:latin typeface="+mn-lt"/>
              </a:rPr>
              <a:t> </a:t>
            </a:r>
            <a:r>
              <a:rPr lang="hi-IN" altLang="en-US" sz="2400" b="1" dirty="0">
                <a:latin typeface="Zawgyi-One" panose="020B0604030504040204" pitchFamily="34" charset="0"/>
                <a:cs typeface="+mj-cs"/>
              </a:rPr>
              <a:t>मृतक कर्मचारी</a:t>
            </a:r>
            <a:endParaRPr lang="hi-IN" altLang="en-US" sz="2400" b="1" dirty="0">
              <a:latin typeface="+mn-lt"/>
            </a:endParaRPr>
          </a:p>
        </p:txBody>
      </p:sp>
      <p:sp>
        <p:nvSpPr>
          <p:cNvPr id="7" name="Title 1">
            <a:extLst>
              <a:ext uri="{FF2B5EF4-FFF2-40B4-BE49-F238E27FC236}">
                <a16:creationId xmlns:a16="http://schemas.microsoft.com/office/drawing/2014/main" xmlns="" id="{BBA05A07-D20B-4960-10E7-C77F8C995821}"/>
              </a:ext>
            </a:extLst>
          </p:cNvPr>
          <p:cNvSpPr txBox="1">
            <a:spLocks/>
          </p:cNvSpPr>
          <p:nvPr/>
        </p:nvSpPr>
        <p:spPr bwMode="auto">
          <a:xfrm>
            <a:off x="1687514" y="455614"/>
            <a:ext cx="8639175" cy="611187"/>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2">
            <a:extLst>
              <a:ext uri="{FF2B5EF4-FFF2-40B4-BE49-F238E27FC236}">
                <a16:creationId xmlns:a16="http://schemas.microsoft.com/office/drawing/2014/main" xmlns="" id="{43377B5C-2680-2E17-3A57-86B200A4297C}"/>
              </a:ext>
            </a:extLst>
          </p:cNvPr>
          <p:cNvSpPr>
            <a:spLocks noChangeArrowheads="1"/>
          </p:cNvSpPr>
          <p:nvPr/>
        </p:nvSpPr>
        <p:spPr bwMode="auto">
          <a:xfrm>
            <a:off x="1816100" y="3003551"/>
            <a:ext cx="8382000" cy="2862263"/>
          </a:xfrm>
          <a:prstGeom prst="rect">
            <a:avLst/>
          </a:prstGeom>
          <a:solidFill>
            <a:schemeClr val="bg1"/>
          </a:solidFill>
          <a:ln>
            <a:noFill/>
          </a:ln>
        </p:spPr>
        <p:txBody>
          <a:bodyPr>
            <a:spAutoFit/>
          </a:bodyPr>
          <a:lstStyle>
            <a:lvl1pPr>
              <a:spcBef>
                <a:spcPct val="20000"/>
              </a:spcBef>
              <a:buClr>
                <a:srgbClr val="336699"/>
              </a:buClr>
              <a:buFont typeface="Wingdings" panose="05000000000000000000" pitchFamily="2" charset="2"/>
              <a:buChar char="Ú"/>
              <a:defRPr sz="3200">
                <a:solidFill>
                  <a:srgbClr val="336699"/>
                </a:solidFill>
                <a:latin typeface="Arial Narrow" panose="020B0606020202030204" pitchFamily="34" charset="0"/>
              </a:defRPr>
            </a:lvl1pPr>
            <a:lvl2pPr marL="742950" indent="-285750">
              <a:spcBef>
                <a:spcPct val="20000"/>
              </a:spcBef>
              <a:buClr>
                <a:srgbClr val="336699"/>
              </a:buClr>
              <a:buChar char="–"/>
              <a:defRPr sz="2400">
                <a:solidFill>
                  <a:srgbClr val="336699"/>
                </a:solidFill>
                <a:latin typeface="Arial Narrow" panose="020B0606020202030204" pitchFamily="34" charset="0"/>
              </a:defRPr>
            </a:lvl2pPr>
            <a:lvl3pPr marL="1143000" indent="-228600">
              <a:spcBef>
                <a:spcPct val="20000"/>
              </a:spcBef>
              <a:buClr>
                <a:srgbClr val="336699"/>
              </a:buClr>
              <a:buChar char="•"/>
              <a:defRPr sz="2400">
                <a:solidFill>
                  <a:srgbClr val="336699"/>
                </a:solidFill>
                <a:latin typeface="Arial Narrow" panose="020B0606020202030204" pitchFamily="34" charset="0"/>
              </a:defRPr>
            </a:lvl3pPr>
            <a:lvl4pPr marL="1600200" indent="-228600">
              <a:spcBef>
                <a:spcPct val="20000"/>
              </a:spcBef>
              <a:buClr>
                <a:srgbClr val="336699"/>
              </a:buClr>
              <a:buChar char="–"/>
              <a:defRPr sz="2000">
                <a:solidFill>
                  <a:srgbClr val="336699"/>
                </a:solidFill>
                <a:latin typeface="Arial Narrow" panose="020B0606020202030204" pitchFamily="34" charset="0"/>
              </a:defRPr>
            </a:lvl4pPr>
            <a:lvl5pPr marL="2057400" indent="-228600">
              <a:spcBef>
                <a:spcPct val="20000"/>
              </a:spcBef>
              <a:buClr>
                <a:srgbClr val="336699"/>
              </a:buClr>
              <a:buChar char="•"/>
              <a:defRPr sz="2000">
                <a:solidFill>
                  <a:srgbClr val="336699"/>
                </a:solidFill>
                <a:latin typeface="Arial Narrow" panose="020B0606020202030204" pitchFamily="34" charset="0"/>
              </a:defRPr>
            </a:lvl5pPr>
            <a:lvl6pPr marL="25146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6pPr>
            <a:lvl7pPr marL="29718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7pPr>
            <a:lvl8pPr marL="34290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8pPr>
            <a:lvl9pPr marL="38862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9pPr>
          </a:lstStyle>
          <a:p>
            <a:pPr>
              <a:spcBef>
                <a:spcPct val="0"/>
              </a:spcBef>
              <a:buClrTx/>
              <a:buNone/>
              <a:defRPr/>
            </a:pPr>
            <a:r>
              <a:rPr lang="en-US" altLang="en-US" sz="1800" dirty="0">
                <a:solidFill>
                  <a:schemeClr val="accent5">
                    <a:lumMod val="75000"/>
                  </a:schemeClr>
                </a:solidFill>
                <a:latin typeface="+mj-lt"/>
              </a:rPr>
              <a:t>a) </a:t>
            </a:r>
            <a:r>
              <a:rPr lang="en-GB" altLang="en-US" sz="1800" dirty="0">
                <a:solidFill>
                  <a:schemeClr val="accent5">
                    <a:lumMod val="75000"/>
                  </a:schemeClr>
                </a:solidFill>
                <a:latin typeface="+mj-lt"/>
              </a:rPr>
              <a:t>You have the option to voluntarily terminate the Employment Contract </a:t>
            </a:r>
          </a:p>
          <a:p>
            <a:pPr>
              <a:spcBef>
                <a:spcPct val="0"/>
              </a:spcBef>
              <a:buClrTx/>
              <a:buNone/>
              <a:defRPr/>
            </a:pPr>
            <a:r>
              <a:rPr lang="en-GB" altLang="en-US" sz="1800" dirty="0">
                <a:solidFill>
                  <a:schemeClr val="accent5">
                    <a:lumMod val="75000"/>
                  </a:schemeClr>
                </a:solidFill>
                <a:latin typeface="+mj-lt"/>
              </a:rPr>
              <a:t>     prematurely by giving one (1) month termination notice in writing to the</a:t>
            </a:r>
          </a:p>
          <a:p>
            <a:pPr>
              <a:spcBef>
                <a:spcPct val="0"/>
              </a:spcBef>
              <a:buClrTx/>
              <a:buNone/>
              <a:defRPr/>
            </a:pPr>
            <a:r>
              <a:rPr lang="en-GB" altLang="en-US" sz="1800" dirty="0">
                <a:solidFill>
                  <a:schemeClr val="accent5">
                    <a:lumMod val="75000"/>
                  </a:schemeClr>
                </a:solidFill>
                <a:latin typeface="+mj-lt"/>
              </a:rPr>
              <a:t>     Employer or indemnify one (1) month wages in lieu thereof to the Employer  </a:t>
            </a:r>
          </a:p>
          <a:p>
            <a:pPr>
              <a:spcBef>
                <a:spcPct val="0"/>
              </a:spcBef>
              <a:buClrTx/>
              <a:buNone/>
              <a:defRPr/>
            </a:pPr>
            <a:r>
              <a:rPr lang="en-GB" altLang="en-US" sz="1800" dirty="0">
                <a:solidFill>
                  <a:schemeClr val="accent5">
                    <a:lumMod val="75000"/>
                  </a:schemeClr>
                </a:solidFill>
                <a:latin typeface="+mj-lt"/>
              </a:rPr>
              <a:t>     and you shall bear the traveling expenses from work place back to your</a:t>
            </a:r>
          </a:p>
          <a:p>
            <a:pPr>
              <a:spcBef>
                <a:spcPct val="0"/>
              </a:spcBef>
              <a:buClrTx/>
              <a:buNone/>
              <a:defRPr/>
            </a:pPr>
            <a:r>
              <a:rPr lang="en-GB" altLang="en-US" sz="1800" dirty="0">
                <a:solidFill>
                  <a:schemeClr val="accent5">
                    <a:lumMod val="75000"/>
                  </a:schemeClr>
                </a:solidFill>
                <a:latin typeface="+mj-lt"/>
              </a:rPr>
              <a:t>     country of origin. </a:t>
            </a:r>
            <a:br>
              <a:rPr lang="en-GB" altLang="en-US" sz="1800" dirty="0">
                <a:solidFill>
                  <a:schemeClr val="accent5">
                    <a:lumMod val="75000"/>
                  </a:schemeClr>
                </a:solidFill>
                <a:latin typeface="+mj-lt"/>
              </a:rPr>
            </a:br>
            <a:endParaRPr lang="en-GB" altLang="en-US" sz="1800" dirty="0">
              <a:solidFill>
                <a:schemeClr val="accent5">
                  <a:lumMod val="75000"/>
                </a:schemeClr>
              </a:solidFill>
              <a:latin typeface="+mj-lt"/>
            </a:endParaRPr>
          </a:p>
          <a:p>
            <a:pPr marL="290513">
              <a:spcBef>
                <a:spcPct val="0"/>
              </a:spcBef>
              <a:buClrTx/>
              <a:buNone/>
              <a:defRPr/>
            </a:pPr>
            <a:r>
              <a:rPr lang="hi-IN" altLang="en-US" sz="1800" dirty="0">
                <a:solidFill>
                  <a:schemeClr val="tx1"/>
                </a:solidFill>
                <a:latin typeface="Zawgyi-One" panose="020B0604030504040204" pitchFamily="34" charset="0"/>
                <a:cs typeface="+mj-cs"/>
              </a:rPr>
              <a:t>क) तपाईसँग रोजगारदातालाई लिखित रूपमा १ (१) महिनाको टर्मिनेसन सूचना दिएर वा रोजगारदातालाई यसको बदलीमा एक (१) महिनाको ज्याला क्षतिपूर्ति दिई स्वेच्छाले रोजगार सम्झौताको अन्त्य गर्ने विकल्प छ र तपाईले यात्रा खर्च खर्च गर्नुपर्नेछ। आफ्नो मूल देश मा फिर्ता राख्नुहोस्।</a:t>
            </a:r>
            <a:endParaRPr lang="en-MY" altLang="en-US" sz="1800" b="1" dirty="0">
              <a:solidFill>
                <a:srgbClr val="003366"/>
              </a:solidFill>
              <a:latin typeface="Times New Roman" panose="02020603050405020304" pitchFamily="18" charset="0"/>
              <a:cs typeface="+mj-cs"/>
            </a:endParaRPr>
          </a:p>
        </p:txBody>
      </p:sp>
      <p:sp>
        <p:nvSpPr>
          <p:cNvPr id="4" name="Rectangle 4">
            <a:extLst>
              <a:ext uri="{FF2B5EF4-FFF2-40B4-BE49-F238E27FC236}">
                <a16:creationId xmlns:a16="http://schemas.microsoft.com/office/drawing/2014/main" xmlns="" id="{8C4502C9-BBF1-2961-E9B1-489D744552AA}"/>
              </a:ext>
            </a:extLst>
          </p:cNvPr>
          <p:cNvSpPr txBox="1">
            <a:spLocks noChangeArrowheads="1"/>
          </p:cNvSpPr>
          <p:nvPr/>
        </p:nvSpPr>
        <p:spPr bwMode="auto">
          <a:xfrm>
            <a:off x="1816100" y="2133600"/>
            <a:ext cx="8382000" cy="914400"/>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400" b="1" dirty="0">
                <a:solidFill>
                  <a:schemeClr val="accent5">
                    <a:lumMod val="75000"/>
                  </a:schemeClr>
                </a:solidFill>
                <a:latin typeface="+mn-lt"/>
              </a:rPr>
              <a:t>17) Resignation / Termination of Employment Contract </a:t>
            </a:r>
            <a:r>
              <a:rPr lang="en-US" altLang="en-US" sz="3200" b="1" dirty="0">
                <a:solidFill>
                  <a:schemeClr val="accent5">
                    <a:lumMod val="75000"/>
                  </a:schemeClr>
                </a:solidFill>
                <a:latin typeface="+mn-lt"/>
              </a:rPr>
              <a:t>       </a:t>
            </a:r>
            <a:r>
              <a:rPr lang="en-US" altLang="en-US" sz="3200" b="1" dirty="0"/>
              <a:t>        </a:t>
            </a:r>
            <a:br>
              <a:rPr lang="en-US" altLang="en-US" sz="3200" b="1" dirty="0"/>
            </a:br>
            <a:r>
              <a:rPr lang="en-US" altLang="en-US" sz="3200" b="1" dirty="0"/>
              <a:t>     </a:t>
            </a:r>
            <a:r>
              <a:rPr lang="hi-IN" altLang="en-US" sz="2400" b="1" dirty="0"/>
              <a:t>राजीनामा / रोजगार सम्झौताको समाप्ति</a:t>
            </a:r>
          </a:p>
        </p:txBody>
      </p:sp>
      <p:sp>
        <p:nvSpPr>
          <p:cNvPr id="5" name="Title 1">
            <a:extLst>
              <a:ext uri="{FF2B5EF4-FFF2-40B4-BE49-F238E27FC236}">
                <a16:creationId xmlns:a16="http://schemas.microsoft.com/office/drawing/2014/main" xmlns="" id="{9A71AA71-02FA-F738-3EFB-A586BBB26797}"/>
              </a:ext>
            </a:extLst>
          </p:cNvPr>
          <p:cNvSpPr txBox="1">
            <a:spLocks/>
          </p:cNvSpPr>
          <p:nvPr/>
        </p:nvSpPr>
        <p:spPr bwMode="auto">
          <a:xfrm>
            <a:off x="1687514" y="1219200"/>
            <a:ext cx="8639175"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4B6C9C7-73A6-B594-55C6-01F250BC2E1D}"/>
              </a:ext>
            </a:extLst>
          </p:cNvPr>
          <p:cNvSpPr>
            <a:spLocks noChangeArrowheads="1"/>
          </p:cNvSpPr>
          <p:nvPr/>
        </p:nvSpPr>
        <p:spPr bwMode="auto">
          <a:xfrm>
            <a:off x="1687514" y="1414463"/>
            <a:ext cx="8639175" cy="2432050"/>
          </a:xfrm>
          <a:prstGeom prst="rect">
            <a:avLst/>
          </a:prstGeom>
          <a:solidFill>
            <a:schemeClr val="bg1"/>
          </a:solidFill>
          <a:ln>
            <a:noFill/>
          </a:ln>
        </p:spPr>
        <p:txBody>
          <a:bodyPr>
            <a:spAutoFit/>
          </a:bodyPr>
          <a:lstStyle>
            <a:lvl1pPr>
              <a:spcBef>
                <a:spcPct val="20000"/>
              </a:spcBef>
              <a:buClr>
                <a:srgbClr val="336699"/>
              </a:buClr>
              <a:buFont typeface="Wingdings" panose="05000000000000000000" pitchFamily="2" charset="2"/>
              <a:buChar char="Ú"/>
              <a:defRPr sz="3200">
                <a:solidFill>
                  <a:srgbClr val="336699"/>
                </a:solidFill>
                <a:latin typeface="Arial Narrow" panose="020B0606020202030204" pitchFamily="34" charset="0"/>
              </a:defRPr>
            </a:lvl1pPr>
            <a:lvl2pPr marL="742950" indent="-285750">
              <a:spcBef>
                <a:spcPct val="20000"/>
              </a:spcBef>
              <a:buClr>
                <a:srgbClr val="336699"/>
              </a:buClr>
              <a:buChar char="–"/>
              <a:defRPr sz="2400">
                <a:solidFill>
                  <a:srgbClr val="336699"/>
                </a:solidFill>
                <a:latin typeface="Arial Narrow" panose="020B0606020202030204" pitchFamily="34" charset="0"/>
              </a:defRPr>
            </a:lvl2pPr>
            <a:lvl3pPr marL="1143000" indent="-228600">
              <a:spcBef>
                <a:spcPct val="20000"/>
              </a:spcBef>
              <a:buClr>
                <a:srgbClr val="336699"/>
              </a:buClr>
              <a:buChar char="•"/>
              <a:defRPr sz="2400">
                <a:solidFill>
                  <a:srgbClr val="336699"/>
                </a:solidFill>
                <a:latin typeface="Arial Narrow" panose="020B0606020202030204" pitchFamily="34" charset="0"/>
              </a:defRPr>
            </a:lvl3pPr>
            <a:lvl4pPr marL="1600200" indent="-228600">
              <a:spcBef>
                <a:spcPct val="20000"/>
              </a:spcBef>
              <a:buClr>
                <a:srgbClr val="336699"/>
              </a:buClr>
              <a:buChar char="–"/>
              <a:defRPr sz="2000">
                <a:solidFill>
                  <a:srgbClr val="336699"/>
                </a:solidFill>
                <a:latin typeface="Arial Narrow" panose="020B0606020202030204" pitchFamily="34" charset="0"/>
              </a:defRPr>
            </a:lvl4pPr>
            <a:lvl5pPr marL="2057400" indent="-228600">
              <a:spcBef>
                <a:spcPct val="20000"/>
              </a:spcBef>
              <a:buClr>
                <a:srgbClr val="336699"/>
              </a:buClr>
              <a:buChar char="•"/>
              <a:defRPr sz="2000">
                <a:solidFill>
                  <a:srgbClr val="336699"/>
                </a:solidFill>
                <a:latin typeface="Arial Narrow" panose="020B0606020202030204" pitchFamily="34" charset="0"/>
              </a:defRPr>
            </a:lvl5pPr>
            <a:lvl6pPr marL="25146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6pPr>
            <a:lvl7pPr marL="29718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7pPr>
            <a:lvl8pPr marL="34290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8pPr>
            <a:lvl9pPr marL="38862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9pPr>
          </a:lstStyle>
          <a:p>
            <a:pPr>
              <a:spcBef>
                <a:spcPct val="0"/>
              </a:spcBef>
              <a:buClrTx/>
              <a:buNone/>
              <a:defRPr/>
            </a:pPr>
            <a:endParaRPr lang="en-GB" altLang="en-US" sz="800" dirty="0">
              <a:solidFill>
                <a:srgbClr val="003366"/>
              </a:solidFill>
              <a:latin typeface="Times New Roman" panose="02020603050405020304" pitchFamily="18" charset="0"/>
            </a:endParaRPr>
          </a:p>
          <a:p>
            <a:pPr>
              <a:spcBef>
                <a:spcPct val="0"/>
              </a:spcBef>
              <a:buClrTx/>
              <a:buNone/>
              <a:defRPr/>
            </a:pPr>
            <a:r>
              <a:rPr lang="en-GB" altLang="en-US" sz="1600" b="1" dirty="0">
                <a:solidFill>
                  <a:schemeClr val="accent5">
                    <a:lumMod val="75000"/>
                  </a:schemeClr>
                </a:solidFill>
                <a:latin typeface="+mn-lt"/>
              </a:rPr>
              <a:t>17) Resignation / Termination of Employment Contract cont.</a:t>
            </a:r>
          </a:p>
          <a:p>
            <a:pPr>
              <a:spcBef>
                <a:spcPct val="0"/>
              </a:spcBef>
              <a:buClrTx/>
              <a:buNone/>
              <a:defRPr/>
            </a:pPr>
            <a:endParaRPr lang="en-GB" altLang="en-US" sz="1600" dirty="0">
              <a:solidFill>
                <a:srgbClr val="003366"/>
              </a:solidFill>
              <a:latin typeface="Times New Roman" panose="02020603050405020304" pitchFamily="18" charset="0"/>
            </a:endParaRPr>
          </a:p>
          <a:p>
            <a:pPr>
              <a:spcBef>
                <a:spcPct val="0"/>
              </a:spcBef>
              <a:buClrTx/>
              <a:buNone/>
              <a:defRPr/>
            </a:pPr>
            <a:r>
              <a:rPr lang="en-GB" altLang="en-US" sz="1600" dirty="0">
                <a:solidFill>
                  <a:schemeClr val="accent5">
                    <a:lumMod val="75000"/>
                  </a:schemeClr>
                </a:solidFill>
                <a:latin typeface="+mn-lt"/>
              </a:rPr>
              <a:t>     b) On occasion where you request for early termination of contract, there </a:t>
            </a:r>
          </a:p>
          <a:p>
            <a:pPr>
              <a:spcBef>
                <a:spcPct val="0"/>
              </a:spcBef>
              <a:buClrTx/>
              <a:buNone/>
              <a:defRPr/>
            </a:pPr>
            <a:r>
              <a:rPr lang="en-GB" altLang="en-US" sz="1600" dirty="0">
                <a:solidFill>
                  <a:schemeClr val="accent5">
                    <a:lumMod val="75000"/>
                  </a:schemeClr>
                </a:solidFill>
                <a:latin typeface="+mn-lt"/>
              </a:rPr>
              <a:t>         should be no threat of punishment. If there should be any law allowed</a:t>
            </a:r>
          </a:p>
          <a:p>
            <a:pPr>
              <a:spcBef>
                <a:spcPct val="0"/>
              </a:spcBef>
              <a:buClrTx/>
              <a:buNone/>
              <a:defRPr/>
            </a:pPr>
            <a:r>
              <a:rPr lang="en-GB" altLang="en-US" sz="1600" dirty="0">
                <a:solidFill>
                  <a:schemeClr val="accent5">
                    <a:lumMod val="75000"/>
                  </a:schemeClr>
                </a:solidFill>
                <a:latin typeface="+mn-lt"/>
              </a:rPr>
              <a:t>         penalties, it must be communicated in advance to the Employee.</a:t>
            </a:r>
            <a:endParaRPr lang="en-MY" altLang="en-US" sz="1600" b="1" dirty="0">
              <a:solidFill>
                <a:schemeClr val="accent5">
                  <a:lumMod val="75000"/>
                </a:schemeClr>
              </a:solidFill>
              <a:latin typeface="+mn-lt"/>
            </a:endParaRPr>
          </a:p>
          <a:p>
            <a:pPr>
              <a:spcBef>
                <a:spcPct val="0"/>
              </a:spcBef>
              <a:buClrTx/>
              <a:buNone/>
              <a:defRPr/>
            </a:pPr>
            <a:endParaRPr lang="en-US" altLang="en-US" sz="1600" dirty="0">
              <a:solidFill>
                <a:schemeClr val="tx1"/>
              </a:solidFill>
              <a:latin typeface="Zawgyi-One" panose="020B0604030504040204" pitchFamily="34" charset="0"/>
              <a:cs typeface="Zawgyi-One" panose="020B0604030504040204" pitchFamily="34" charset="0"/>
            </a:endParaRPr>
          </a:p>
          <a:p>
            <a:pPr>
              <a:spcBef>
                <a:spcPct val="0"/>
              </a:spcBef>
              <a:buClrTx/>
              <a:buNone/>
              <a:defRPr/>
            </a:pPr>
            <a:r>
              <a:rPr lang="en-US" altLang="en-US" sz="1600" dirty="0">
                <a:solidFill>
                  <a:schemeClr val="tx1"/>
                </a:solidFill>
                <a:latin typeface="Zawgyi-One" panose="020B0604030504040204" pitchFamily="34" charset="0"/>
                <a:cs typeface="+mj-cs"/>
              </a:rPr>
              <a:t>ခ</a:t>
            </a:r>
            <a:r>
              <a:rPr lang="hi-IN" altLang="en-US" sz="1600" dirty="0">
                <a:solidFill>
                  <a:schemeClr val="tx1"/>
                </a:solidFill>
                <a:latin typeface="Zawgyi-One" panose="020B0604030504040204" pitchFamily="34" charset="0"/>
                <a:cs typeface="+mj-cs"/>
              </a:rPr>
              <a:t>बी) अवसरमा जहाँ तपाईं सम्झौताको शीघ्र अन्त्यको लागि अनुरोध गर्नुहुन्छ, त्यहाँ</a:t>
            </a:r>
          </a:p>
          <a:p>
            <a:pPr>
              <a:spcBef>
                <a:spcPct val="0"/>
              </a:spcBef>
              <a:buClrTx/>
              <a:buNone/>
              <a:defRPr/>
            </a:pPr>
            <a:r>
              <a:rPr lang="hi-IN" altLang="en-US" sz="1600" dirty="0">
                <a:solidFill>
                  <a:schemeClr val="tx1"/>
                </a:solidFill>
                <a:latin typeface="Zawgyi-One" panose="020B0604030504040204" pitchFamily="34" charset="0"/>
                <a:cs typeface="+mj-cs"/>
              </a:rPr>
              <a:t>        सजायको कुनै खतरा हुनु हुँदैन। यदि त्यहाँ कुनै कानून अनुमति छ</a:t>
            </a:r>
          </a:p>
          <a:p>
            <a:pPr>
              <a:spcBef>
                <a:spcPct val="0"/>
              </a:spcBef>
              <a:buClrTx/>
              <a:buNone/>
              <a:defRPr/>
            </a:pPr>
            <a:r>
              <a:rPr lang="hi-IN" altLang="en-US" sz="1600" dirty="0">
                <a:solidFill>
                  <a:schemeClr val="tx1"/>
                </a:solidFill>
                <a:latin typeface="Zawgyi-One" panose="020B0604030504040204" pitchFamily="34" charset="0"/>
                <a:cs typeface="+mj-cs"/>
              </a:rPr>
              <a:t>        दण्ड, यो कर्मचारी लाई अग्रिम मा सूचित गर्नु पर्छ।</a:t>
            </a:r>
            <a:endParaRPr lang="en-MY" altLang="en-US" sz="1600" b="1" dirty="0">
              <a:solidFill>
                <a:srgbClr val="003366"/>
              </a:solidFill>
              <a:latin typeface="Times New Roman" panose="02020603050405020304" pitchFamily="18" charset="0"/>
              <a:cs typeface="+mj-cs"/>
            </a:endParaRPr>
          </a:p>
        </p:txBody>
      </p:sp>
      <p:sp>
        <p:nvSpPr>
          <p:cNvPr id="5" name="Title 1">
            <a:extLst>
              <a:ext uri="{FF2B5EF4-FFF2-40B4-BE49-F238E27FC236}">
                <a16:creationId xmlns:a16="http://schemas.microsoft.com/office/drawing/2014/main" xmlns="" id="{F39FBAA8-5AF8-2204-DC30-BE66FA1F0F38}"/>
              </a:ext>
            </a:extLst>
          </p:cNvPr>
          <p:cNvSpPr txBox="1">
            <a:spLocks/>
          </p:cNvSpPr>
          <p:nvPr/>
        </p:nvSpPr>
        <p:spPr bwMode="auto">
          <a:xfrm>
            <a:off x="1687514" y="381000"/>
            <a:ext cx="8639175"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
        <p:nvSpPr>
          <p:cNvPr id="8" name="Rectangle 2">
            <a:extLst>
              <a:ext uri="{FF2B5EF4-FFF2-40B4-BE49-F238E27FC236}">
                <a16:creationId xmlns:a16="http://schemas.microsoft.com/office/drawing/2014/main" xmlns="" id="{E853E2CE-011B-A455-A72F-EF30C6D66D55}"/>
              </a:ext>
            </a:extLst>
          </p:cNvPr>
          <p:cNvSpPr>
            <a:spLocks noChangeArrowheads="1"/>
          </p:cNvSpPr>
          <p:nvPr/>
        </p:nvSpPr>
        <p:spPr bwMode="auto">
          <a:xfrm>
            <a:off x="1687514" y="3846513"/>
            <a:ext cx="8639175" cy="2800350"/>
          </a:xfrm>
          <a:prstGeom prst="rect">
            <a:avLst/>
          </a:prstGeom>
          <a:solidFill>
            <a:schemeClr val="bg1"/>
          </a:solidFill>
          <a:ln>
            <a:noFill/>
          </a:ln>
        </p:spPr>
        <p:txBody>
          <a:bodyPr>
            <a:spAutoFit/>
          </a:bodyPr>
          <a:lstStyle>
            <a:lvl1pPr marL="342900" indent="-342900">
              <a:spcBef>
                <a:spcPct val="20000"/>
              </a:spcBef>
              <a:buClr>
                <a:srgbClr val="336699"/>
              </a:buClr>
              <a:buFont typeface="Wingdings" panose="05000000000000000000" pitchFamily="2" charset="2"/>
              <a:buChar char="Ú"/>
              <a:defRPr sz="3200">
                <a:solidFill>
                  <a:srgbClr val="336699"/>
                </a:solidFill>
                <a:latin typeface="Arial Narrow" panose="020B0606020202030204" pitchFamily="34" charset="0"/>
              </a:defRPr>
            </a:lvl1pPr>
            <a:lvl2pPr marL="742950" indent="-285750">
              <a:spcBef>
                <a:spcPct val="20000"/>
              </a:spcBef>
              <a:buClr>
                <a:srgbClr val="336699"/>
              </a:buClr>
              <a:buChar char="–"/>
              <a:defRPr sz="2400">
                <a:solidFill>
                  <a:srgbClr val="336699"/>
                </a:solidFill>
                <a:latin typeface="Arial Narrow" panose="020B0606020202030204" pitchFamily="34" charset="0"/>
              </a:defRPr>
            </a:lvl2pPr>
            <a:lvl3pPr marL="1143000" indent="-228600">
              <a:spcBef>
                <a:spcPct val="20000"/>
              </a:spcBef>
              <a:buClr>
                <a:srgbClr val="336699"/>
              </a:buClr>
              <a:buChar char="•"/>
              <a:defRPr sz="2400">
                <a:solidFill>
                  <a:srgbClr val="336699"/>
                </a:solidFill>
                <a:latin typeface="Arial Narrow" panose="020B0606020202030204" pitchFamily="34" charset="0"/>
              </a:defRPr>
            </a:lvl3pPr>
            <a:lvl4pPr marL="1600200" indent="-228600">
              <a:spcBef>
                <a:spcPct val="20000"/>
              </a:spcBef>
              <a:buClr>
                <a:srgbClr val="336699"/>
              </a:buClr>
              <a:buChar char="–"/>
              <a:defRPr sz="2000">
                <a:solidFill>
                  <a:srgbClr val="336699"/>
                </a:solidFill>
                <a:latin typeface="Arial Narrow" panose="020B0606020202030204" pitchFamily="34" charset="0"/>
              </a:defRPr>
            </a:lvl4pPr>
            <a:lvl5pPr marL="2057400" indent="-228600">
              <a:spcBef>
                <a:spcPct val="20000"/>
              </a:spcBef>
              <a:buClr>
                <a:srgbClr val="336699"/>
              </a:buClr>
              <a:buChar char="•"/>
              <a:defRPr sz="2000">
                <a:solidFill>
                  <a:srgbClr val="336699"/>
                </a:solidFill>
                <a:latin typeface="Arial Narrow" panose="020B0606020202030204" pitchFamily="34" charset="0"/>
              </a:defRPr>
            </a:lvl5pPr>
            <a:lvl6pPr marL="25146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6pPr>
            <a:lvl7pPr marL="29718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7pPr>
            <a:lvl8pPr marL="34290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8pPr>
            <a:lvl9pPr marL="38862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9pPr>
          </a:lstStyle>
          <a:p>
            <a:pPr>
              <a:spcBef>
                <a:spcPct val="0"/>
              </a:spcBef>
              <a:buClrTx/>
              <a:buNone/>
              <a:defRPr/>
            </a:pPr>
            <a:r>
              <a:rPr lang="en-GB" altLang="en-US" sz="1600" b="1" dirty="0">
                <a:solidFill>
                  <a:schemeClr val="accent5">
                    <a:lumMod val="75000"/>
                  </a:schemeClr>
                </a:solidFill>
                <a:latin typeface="+mn-lt"/>
              </a:rPr>
              <a:t>  </a:t>
            </a:r>
            <a:r>
              <a:rPr lang="en-US" altLang="en-US" sz="1600" dirty="0">
                <a:solidFill>
                  <a:schemeClr val="accent5">
                    <a:lumMod val="75000"/>
                  </a:schemeClr>
                </a:solidFill>
                <a:latin typeface="+mn-lt"/>
              </a:rPr>
              <a:t>      c) </a:t>
            </a:r>
            <a:r>
              <a:rPr lang="en-GB" altLang="en-US" sz="1600" dirty="0">
                <a:solidFill>
                  <a:schemeClr val="accent5">
                    <a:lumMod val="75000"/>
                  </a:schemeClr>
                </a:solidFill>
                <a:latin typeface="+mn-lt"/>
              </a:rPr>
              <a:t>In the event the Employer intends to terminate the Employment Contract</a:t>
            </a:r>
          </a:p>
          <a:p>
            <a:pPr>
              <a:spcBef>
                <a:spcPct val="0"/>
              </a:spcBef>
              <a:buClrTx/>
              <a:buNone/>
              <a:defRPr/>
            </a:pPr>
            <a:r>
              <a:rPr lang="en-GB" altLang="en-US" sz="1600" dirty="0">
                <a:solidFill>
                  <a:schemeClr val="accent5">
                    <a:lumMod val="75000"/>
                  </a:schemeClr>
                </a:solidFill>
                <a:latin typeface="+mn-lt"/>
              </a:rPr>
              <a:t>          before completing the contractual period, but not at your fault, the Employer</a:t>
            </a:r>
          </a:p>
          <a:p>
            <a:pPr>
              <a:spcBef>
                <a:spcPct val="0"/>
              </a:spcBef>
              <a:buClrTx/>
              <a:buNone/>
              <a:defRPr/>
            </a:pPr>
            <a:r>
              <a:rPr lang="en-GB" altLang="en-US" sz="1600" dirty="0">
                <a:solidFill>
                  <a:schemeClr val="accent5">
                    <a:lumMod val="75000"/>
                  </a:schemeClr>
                </a:solidFill>
                <a:latin typeface="+mn-lt"/>
              </a:rPr>
              <a:t>          shall give one (1) month’s notice or one (1) month’s wages in lieu of notice</a:t>
            </a:r>
          </a:p>
          <a:p>
            <a:pPr>
              <a:spcBef>
                <a:spcPct val="0"/>
              </a:spcBef>
              <a:buClrTx/>
              <a:buNone/>
              <a:defRPr/>
            </a:pPr>
            <a:r>
              <a:rPr lang="en-GB" altLang="en-US" sz="1600" dirty="0">
                <a:solidFill>
                  <a:schemeClr val="accent5">
                    <a:lumMod val="75000"/>
                  </a:schemeClr>
                </a:solidFill>
                <a:latin typeface="+mn-lt"/>
              </a:rPr>
              <a:t>          to you and the traveling expenses from work place back to your country of</a:t>
            </a:r>
          </a:p>
          <a:p>
            <a:pPr>
              <a:spcBef>
                <a:spcPct val="0"/>
              </a:spcBef>
              <a:buClrTx/>
              <a:buNone/>
              <a:defRPr/>
            </a:pPr>
            <a:r>
              <a:rPr lang="en-GB" altLang="en-US" sz="1600" dirty="0">
                <a:solidFill>
                  <a:schemeClr val="accent5">
                    <a:lumMod val="75000"/>
                  </a:schemeClr>
                </a:solidFill>
                <a:latin typeface="+mn-lt"/>
              </a:rPr>
              <a:t>          origin shall be borne by the Employer.</a:t>
            </a:r>
          </a:p>
          <a:p>
            <a:pPr>
              <a:spcBef>
                <a:spcPct val="0"/>
              </a:spcBef>
              <a:buClrTx/>
              <a:buNone/>
              <a:defRPr/>
            </a:pPr>
            <a:endParaRPr lang="en-MY" altLang="en-US" sz="1600" dirty="0">
              <a:solidFill>
                <a:srgbClr val="003366"/>
              </a:solidFill>
              <a:latin typeface="+mj-lt"/>
              <a:cs typeface="+mj-cs"/>
            </a:endParaRPr>
          </a:p>
          <a:p>
            <a:pPr>
              <a:spcBef>
                <a:spcPct val="0"/>
              </a:spcBef>
              <a:buClrTx/>
              <a:buNone/>
              <a:defRPr/>
            </a:pPr>
            <a:r>
              <a:rPr lang="hi-IN" altLang="en-US" sz="1600" dirty="0">
                <a:solidFill>
                  <a:schemeClr val="tx1"/>
                </a:solidFill>
                <a:latin typeface="Times New Roman" panose="02020603050405020304" pitchFamily="18" charset="0"/>
                <a:cs typeface="+mj-cs"/>
              </a:rPr>
              <a:t>   ग) रोजगारदाताले सम्झौता अवधिको अवधि पूरा गर्नु अघि रोजगार सम्झौता समाप्त गर्ने ईच्छा गरेमा, तर तपाईंको गल्तीमा नभएमा, रोजगारदाताले तपाईंलाई (१) महिनाको सूचना वा एक (१) महिनाको ज्याला तपाईंलाई नोटिसको सट्टामा दिनेछ। कामको स्थानबाट फिर्ता तपाईंको मूल देशमा यात्रा खर्च रोजगारदाताले वहन गर्न सक्नुहुनेछ</a:t>
            </a:r>
            <a:endParaRPr lang="en-GB" altLang="en-US" sz="1600" dirty="0">
              <a:solidFill>
                <a:schemeClr val="tx1"/>
              </a:solidFill>
              <a:latin typeface="Times New Roman" panose="02020603050405020304" pitchFamily="18" charset="0"/>
              <a:cs typeface="+mj-cs"/>
            </a:endParaRPr>
          </a:p>
          <a:p>
            <a:pPr>
              <a:spcBef>
                <a:spcPct val="0"/>
              </a:spcBef>
              <a:buClrTx/>
              <a:buNone/>
              <a:defRPr/>
            </a:pPr>
            <a:endParaRPr lang="en-MY" altLang="en-US" sz="1600" b="1" dirty="0">
              <a:solidFill>
                <a:srgbClr val="003366"/>
              </a:solidFill>
              <a:latin typeface="Times New Roman" panose="02020603050405020304" pitchFamily="18" charset="0"/>
            </a:endParaRPr>
          </a:p>
        </p:txBody>
      </p:sp>
    </p:spTree>
  </p:cSld>
  <p:clrMapOvr>
    <a:masterClrMapping/>
  </p:clrMapOvr>
  <p:transition spd="slow">
    <p:pull dir="l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a:extLst>
              <a:ext uri="{FF2B5EF4-FFF2-40B4-BE49-F238E27FC236}">
                <a16:creationId xmlns:a16="http://schemas.microsoft.com/office/drawing/2014/main" xmlns="" id="{B78C93E9-BE14-CCAE-AFE7-E90695525E32}"/>
              </a:ext>
            </a:extLst>
          </p:cNvPr>
          <p:cNvSpPr>
            <a:spLocks noChangeArrowheads="1"/>
          </p:cNvSpPr>
          <p:nvPr/>
        </p:nvSpPr>
        <p:spPr bwMode="auto">
          <a:xfrm>
            <a:off x="1776414" y="1219201"/>
            <a:ext cx="8639175" cy="5016758"/>
          </a:xfrm>
          <a:prstGeom prst="rect">
            <a:avLst/>
          </a:prstGeom>
          <a:solidFill>
            <a:schemeClr val="bg1"/>
          </a:solidFill>
          <a:ln>
            <a:noFill/>
          </a:ln>
        </p:spPr>
        <p:txBody>
          <a:bodyPr>
            <a:spAutoFit/>
          </a:bodyPr>
          <a:lstStyle>
            <a:lvl1pPr marL="342900" indent="-342900">
              <a:spcBef>
                <a:spcPct val="20000"/>
              </a:spcBef>
              <a:buClr>
                <a:srgbClr val="336699"/>
              </a:buClr>
              <a:buFont typeface="Wingdings" panose="05000000000000000000" pitchFamily="2" charset="2"/>
              <a:buChar char="Ú"/>
              <a:defRPr sz="3200">
                <a:solidFill>
                  <a:srgbClr val="336699"/>
                </a:solidFill>
                <a:latin typeface="Arial Narrow" panose="020B0606020202030204" pitchFamily="34" charset="0"/>
              </a:defRPr>
            </a:lvl1pPr>
            <a:lvl2pPr marL="742950" indent="-285750">
              <a:spcBef>
                <a:spcPct val="20000"/>
              </a:spcBef>
              <a:buClr>
                <a:srgbClr val="336699"/>
              </a:buClr>
              <a:buChar char="–"/>
              <a:defRPr sz="2400">
                <a:solidFill>
                  <a:srgbClr val="336699"/>
                </a:solidFill>
                <a:latin typeface="Arial Narrow" panose="020B0606020202030204" pitchFamily="34" charset="0"/>
              </a:defRPr>
            </a:lvl2pPr>
            <a:lvl3pPr marL="1143000" indent="-228600">
              <a:spcBef>
                <a:spcPct val="20000"/>
              </a:spcBef>
              <a:buClr>
                <a:srgbClr val="336699"/>
              </a:buClr>
              <a:buChar char="•"/>
              <a:defRPr sz="2400">
                <a:solidFill>
                  <a:srgbClr val="336699"/>
                </a:solidFill>
                <a:latin typeface="Arial Narrow" panose="020B0606020202030204" pitchFamily="34" charset="0"/>
              </a:defRPr>
            </a:lvl3pPr>
            <a:lvl4pPr marL="1600200" indent="-228600">
              <a:spcBef>
                <a:spcPct val="20000"/>
              </a:spcBef>
              <a:buClr>
                <a:srgbClr val="336699"/>
              </a:buClr>
              <a:buChar char="–"/>
              <a:defRPr sz="2000">
                <a:solidFill>
                  <a:srgbClr val="336699"/>
                </a:solidFill>
                <a:latin typeface="Arial Narrow" panose="020B0606020202030204" pitchFamily="34" charset="0"/>
              </a:defRPr>
            </a:lvl4pPr>
            <a:lvl5pPr marL="2057400" indent="-228600">
              <a:spcBef>
                <a:spcPct val="20000"/>
              </a:spcBef>
              <a:buClr>
                <a:srgbClr val="336699"/>
              </a:buClr>
              <a:buChar char="•"/>
              <a:defRPr sz="2000">
                <a:solidFill>
                  <a:srgbClr val="336699"/>
                </a:solidFill>
                <a:latin typeface="Arial Narrow" panose="020B0606020202030204" pitchFamily="34" charset="0"/>
              </a:defRPr>
            </a:lvl5pPr>
            <a:lvl6pPr marL="25146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6pPr>
            <a:lvl7pPr marL="29718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7pPr>
            <a:lvl8pPr marL="34290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8pPr>
            <a:lvl9pPr marL="3886200" indent="-228600" eaLnBrk="0" fontAlgn="base" hangingPunct="0">
              <a:spcBef>
                <a:spcPct val="20000"/>
              </a:spcBef>
              <a:spcAft>
                <a:spcPct val="0"/>
              </a:spcAft>
              <a:buClr>
                <a:srgbClr val="336699"/>
              </a:buClr>
              <a:buChar char="•"/>
              <a:defRPr sz="2000">
                <a:solidFill>
                  <a:srgbClr val="336699"/>
                </a:solidFill>
                <a:latin typeface="Arial Narrow" panose="020B0606020202030204" pitchFamily="34" charset="0"/>
              </a:defRPr>
            </a:lvl9pPr>
          </a:lstStyle>
          <a:p>
            <a:pPr>
              <a:spcBef>
                <a:spcPct val="0"/>
              </a:spcBef>
              <a:buClrTx/>
              <a:buNone/>
              <a:defRPr/>
            </a:pPr>
            <a:r>
              <a:rPr lang="en-GB" altLang="en-US" sz="1600" b="1" dirty="0">
                <a:solidFill>
                  <a:schemeClr val="accent5">
                    <a:lumMod val="75000"/>
                  </a:schemeClr>
                </a:solidFill>
                <a:latin typeface="+mn-lt"/>
              </a:rPr>
              <a:t>17) Resignation / Termination of Employment Contract cont.</a:t>
            </a:r>
          </a:p>
          <a:p>
            <a:pPr>
              <a:spcBef>
                <a:spcPct val="0"/>
              </a:spcBef>
              <a:buClrTx/>
              <a:buNone/>
              <a:defRPr/>
            </a:pPr>
            <a:endParaRPr lang="en-GB" altLang="en-US" sz="1600" dirty="0">
              <a:solidFill>
                <a:schemeClr val="accent5">
                  <a:lumMod val="75000"/>
                </a:schemeClr>
              </a:solidFill>
              <a:latin typeface="+mn-lt"/>
            </a:endParaRPr>
          </a:p>
          <a:p>
            <a:pPr>
              <a:spcBef>
                <a:spcPct val="0"/>
              </a:spcBef>
              <a:buClrTx/>
              <a:buNone/>
              <a:defRPr/>
            </a:pPr>
            <a:r>
              <a:rPr lang="en-GB" altLang="en-US" sz="1600" dirty="0">
                <a:solidFill>
                  <a:schemeClr val="accent5">
                    <a:lumMod val="75000"/>
                  </a:schemeClr>
                </a:solidFill>
                <a:latin typeface="+mn-lt"/>
              </a:rPr>
              <a:t>     d) On the accordance of any of the following events, the Employer reserves the </a:t>
            </a:r>
          </a:p>
          <a:p>
            <a:pPr>
              <a:spcBef>
                <a:spcPct val="0"/>
              </a:spcBef>
              <a:buClrTx/>
              <a:buNone/>
              <a:defRPr/>
            </a:pPr>
            <a:r>
              <a:rPr lang="en-GB" altLang="en-US" sz="1600" dirty="0">
                <a:solidFill>
                  <a:schemeClr val="accent5">
                    <a:lumMod val="75000"/>
                  </a:schemeClr>
                </a:solidFill>
                <a:latin typeface="+mn-lt"/>
              </a:rPr>
              <a:t>         right to terminate this agreement in accordance with the provision of</a:t>
            </a:r>
          </a:p>
          <a:p>
            <a:pPr>
              <a:spcBef>
                <a:spcPct val="0"/>
              </a:spcBef>
              <a:buClrTx/>
              <a:buNone/>
              <a:defRPr/>
            </a:pPr>
            <a:r>
              <a:rPr lang="en-GB" altLang="en-US" sz="1600" dirty="0">
                <a:solidFill>
                  <a:schemeClr val="accent5">
                    <a:lumMod val="75000"/>
                  </a:schemeClr>
                </a:solidFill>
                <a:latin typeface="+mn-lt"/>
              </a:rPr>
              <a:t>         Employment Act under intimation to the Embassy of the origin country of</a:t>
            </a:r>
          </a:p>
          <a:p>
            <a:pPr>
              <a:spcBef>
                <a:spcPct val="0"/>
              </a:spcBef>
              <a:buClrTx/>
              <a:buNone/>
              <a:defRPr/>
            </a:pPr>
            <a:r>
              <a:rPr lang="en-GB" altLang="en-US" sz="1600" dirty="0">
                <a:solidFill>
                  <a:schemeClr val="accent5">
                    <a:lumMod val="75000"/>
                  </a:schemeClr>
                </a:solidFill>
                <a:latin typeface="+mn-lt"/>
              </a:rPr>
              <a:t>         the Employee in Malaysia.</a:t>
            </a:r>
          </a:p>
          <a:p>
            <a:pPr>
              <a:spcBef>
                <a:spcPct val="0"/>
              </a:spcBef>
              <a:buClrTx/>
              <a:buNone/>
              <a:defRPr/>
            </a:pPr>
            <a:r>
              <a:rPr lang="en-GB" altLang="en-US" sz="1600" dirty="0">
                <a:solidFill>
                  <a:schemeClr val="accent5">
                    <a:lumMod val="75000"/>
                  </a:schemeClr>
                </a:solidFill>
                <a:latin typeface="+mn-lt"/>
              </a:rPr>
              <a:t>    </a:t>
            </a:r>
          </a:p>
          <a:p>
            <a:pPr>
              <a:spcBef>
                <a:spcPct val="0"/>
              </a:spcBef>
              <a:buClrTx/>
              <a:buNone/>
              <a:defRPr/>
            </a:pPr>
            <a:r>
              <a:rPr lang="en-GB" altLang="en-US" sz="1600" dirty="0">
                <a:solidFill>
                  <a:schemeClr val="accent5">
                    <a:lumMod val="75000"/>
                  </a:schemeClr>
                </a:solidFill>
                <a:latin typeface="+mn-lt"/>
              </a:rPr>
              <a:t>         </a:t>
            </a:r>
            <a:r>
              <a:rPr lang="en-GB" altLang="en-US" sz="1600" dirty="0" err="1">
                <a:solidFill>
                  <a:schemeClr val="accent5">
                    <a:lumMod val="75000"/>
                  </a:schemeClr>
                </a:solidFill>
                <a:latin typeface="+mn-lt"/>
              </a:rPr>
              <a:t>i</a:t>
            </a:r>
            <a:r>
              <a:rPr lang="en-GB" altLang="en-US" sz="1600" dirty="0">
                <a:solidFill>
                  <a:schemeClr val="accent5">
                    <a:lumMod val="75000"/>
                  </a:schemeClr>
                </a:solidFill>
                <a:latin typeface="+mn-lt"/>
              </a:rPr>
              <a:t>) If you breach any of the restrictions in </a:t>
            </a:r>
            <a:r>
              <a:rPr lang="en-GB" altLang="en-US" sz="1600">
                <a:solidFill>
                  <a:schemeClr val="accent5">
                    <a:lumMod val="75000"/>
                  </a:schemeClr>
                </a:solidFill>
                <a:latin typeface="+mn-lt"/>
              </a:rPr>
              <a:t>Clause </a:t>
            </a:r>
            <a:r>
              <a:rPr lang="en-GB" altLang="en-US" sz="1600" smtClean="0">
                <a:solidFill>
                  <a:schemeClr val="accent5">
                    <a:lumMod val="75000"/>
                  </a:schemeClr>
                </a:solidFill>
                <a:latin typeface="+mn-lt"/>
              </a:rPr>
              <a:t>17 </a:t>
            </a:r>
            <a:r>
              <a:rPr lang="en-GB" altLang="en-US" sz="1600" dirty="0">
                <a:solidFill>
                  <a:schemeClr val="accent5">
                    <a:lumMod val="75000"/>
                  </a:schemeClr>
                </a:solidFill>
                <a:latin typeface="+mn-lt"/>
              </a:rPr>
              <a:t>below and is convicted </a:t>
            </a:r>
          </a:p>
          <a:p>
            <a:pPr>
              <a:spcBef>
                <a:spcPct val="0"/>
              </a:spcBef>
              <a:buClrTx/>
              <a:buNone/>
              <a:defRPr/>
            </a:pPr>
            <a:r>
              <a:rPr lang="en-GB" altLang="en-US" sz="1600" dirty="0">
                <a:solidFill>
                  <a:schemeClr val="accent5">
                    <a:lumMod val="75000"/>
                  </a:schemeClr>
                </a:solidFill>
                <a:latin typeface="+mn-lt"/>
              </a:rPr>
              <a:t>            under the laws of Malaysia.</a:t>
            </a:r>
            <a:endParaRPr lang="en-MY" altLang="en-US" sz="1600" dirty="0">
              <a:solidFill>
                <a:schemeClr val="accent5">
                  <a:lumMod val="75000"/>
                </a:schemeClr>
              </a:solidFill>
              <a:latin typeface="+mn-lt"/>
            </a:endParaRPr>
          </a:p>
          <a:p>
            <a:pPr>
              <a:spcBef>
                <a:spcPct val="0"/>
              </a:spcBef>
              <a:buClrTx/>
              <a:buNone/>
              <a:defRPr/>
            </a:pPr>
            <a:endParaRPr lang="en-GB" altLang="en-US" sz="1600" dirty="0">
              <a:solidFill>
                <a:schemeClr val="accent5">
                  <a:lumMod val="75000"/>
                </a:schemeClr>
              </a:solidFill>
              <a:latin typeface="+mn-lt"/>
            </a:endParaRPr>
          </a:p>
          <a:p>
            <a:pPr>
              <a:spcBef>
                <a:spcPct val="0"/>
              </a:spcBef>
              <a:buClrTx/>
              <a:buNone/>
              <a:defRPr/>
            </a:pPr>
            <a:r>
              <a:rPr lang="en-GB" altLang="en-US" sz="1600" dirty="0">
                <a:solidFill>
                  <a:schemeClr val="accent5">
                    <a:lumMod val="75000"/>
                  </a:schemeClr>
                </a:solidFill>
                <a:latin typeface="+mn-lt"/>
              </a:rPr>
              <a:t>        ii) If your work permit is withdrawn by the Malaysia Authority for any</a:t>
            </a:r>
          </a:p>
          <a:p>
            <a:pPr>
              <a:spcBef>
                <a:spcPct val="0"/>
              </a:spcBef>
              <a:buClrTx/>
              <a:buNone/>
              <a:defRPr/>
            </a:pPr>
            <a:r>
              <a:rPr lang="en-GB" altLang="en-US" sz="1600" dirty="0">
                <a:solidFill>
                  <a:schemeClr val="accent5">
                    <a:lumMod val="75000"/>
                  </a:schemeClr>
                </a:solidFill>
                <a:latin typeface="+mn-lt"/>
              </a:rPr>
              <a:t>            reason whatsoever in Malaysia.</a:t>
            </a:r>
          </a:p>
          <a:p>
            <a:pPr>
              <a:spcBef>
                <a:spcPct val="0"/>
              </a:spcBef>
              <a:buClrTx/>
              <a:buNone/>
              <a:defRPr/>
            </a:pPr>
            <a:endParaRPr lang="en-GB" altLang="en-US" sz="1600" dirty="0">
              <a:solidFill>
                <a:schemeClr val="tx1"/>
              </a:solidFill>
              <a:latin typeface="+mj-lt"/>
            </a:endParaRPr>
          </a:p>
          <a:p>
            <a:pPr>
              <a:spcBef>
                <a:spcPct val="0"/>
              </a:spcBef>
              <a:buClrTx/>
              <a:buNone/>
              <a:defRPr/>
            </a:pPr>
            <a:r>
              <a:rPr lang="hi-IN" altLang="en-US" sz="1600" dirty="0">
                <a:solidFill>
                  <a:schemeClr val="tx1"/>
                </a:solidFill>
                <a:latin typeface="+mj-lt"/>
                <a:cs typeface="+mj-cs"/>
              </a:rPr>
              <a:t>घ) निम्न मध्ये कुनै पनि घटनाको आधारमा, रोजगारदाताले यो सम्झौता खारेज गर्ने अधिकार मलेसियामा कर्मचारीको मूल देशको दूतावासलाई सूचना अन्तर्गत रोजगार ऐनको प्रावधान अनुरुप राख्छ।</a:t>
            </a:r>
          </a:p>
          <a:p>
            <a:pPr>
              <a:spcBef>
                <a:spcPct val="0"/>
              </a:spcBef>
              <a:buClrTx/>
              <a:buNone/>
              <a:defRPr/>
            </a:pPr>
            <a:r>
              <a:rPr lang="hi-IN" altLang="en-US" sz="1600" dirty="0">
                <a:solidFill>
                  <a:schemeClr val="tx1"/>
                </a:solidFill>
                <a:latin typeface="+mj-lt"/>
                <a:cs typeface="+mj-cs"/>
              </a:rPr>
              <a:t>    </a:t>
            </a:r>
          </a:p>
          <a:p>
            <a:pPr>
              <a:spcBef>
                <a:spcPct val="0"/>
              </a:spcBef>
              <a:buClrTx/>
              <a:buNone/>
              <a:defRPr/>
            </a:pPr>
            <a:r>
              <a:rPr lang="hi-IN" altLang="en-US" sz="1600" dirty="0">
                <a:solidFill>
                  <a:schemeClr val="tx1"/>
                </a:solidFill>
                <a:latin typeface="+mj-lt"/>
                <a:cs typeface="+mj-cs"/>
              </a:rPr>
              <a:t>   </a:t>
            </a:r>
            <a:r>
              <a:rPr lang="en-MY" altLang="en-US" sz="1600" dirty="0" err="1">
                <a:solidFill>
                  <a:schemeClr val="tx1"/>
                </a:solidFill>
                <a:latin typeface="+mj-lt"/>
                <a:cs typeface="+mj-cs"/>
              </a:rPr>
              <a:t>i</a:t>
            </a:r>
            <a:r>
              <a:rPr lang="en-MY" altLang="en-US" sz="1600" dirty="0">
                <a:solidFill>
                  <a:schemeClr val="tx1"/>
                </a:solidFill>
                <a:latin typeface="+mj-lt"/>
                <a:cs typeface="+mj-cs"/>
              </a:rPr>
              <a:t>) </a:t>
            </a:r>
            <a:r>
              <a:rPr lang="hi-IN" altLang="en-US" sz="1600" dirty="0">
                <a:solidFill>
                  <a:schemeClr val="tx1"/>
                </a:solidFill>
                <a:latin typeface="+mj-lt"/>
                <a:cs typeface="+mj-cs"/>
              </a:rPr>
              <a:t>यदि तपाईंले तलको धारा १</a:t>
            </a:r>
            <a:r>
              <a:rPr lang="hi-IN" sz="1600" dirty="0">
                <a:solidFill>
                  <a:schemeClr val="tx1"/>
                </a:solidFill>
                <a:cs typeface="+mj-cs"/>
              </a:rPr>
              <a:t>९</a:t>
            </a:r>
            <a:r>
              <a:rPr lang="en-MY" altLang="en-US" sz="1600" dirty="0">
                <a:solidFill>
                  <a:schemeClr val="tx1"/>
                </a:solidFill>
                <a:latin typeface="+mj-lt"/>
                <a:cs typeface="+mj-cs"/>
              </a:rPr>
              <a:t> </a:t>
            </a:r>
            <a:r>
              <a:rPr lang="hi-IN" altLang="en-US" sz="1600" dirty="0">
                <a:solidFill>
                  <a:schemeClr val="tx1"/>
                </a:solidFill>
                <a:latin typeface="+mj-lt"/>
                <a:cs typeface="+mj-cs"/>
              </a:rPr>
              <a:t>मा कुनै प्रतिबन्धको उल्लंघन गर्नुभयो र मलेशियाको कानून अन्तर्गत दोषी ठहरिनुभयो भने।</a:t>
            </a:r>
          </a:p>
          <a:p>
            <a:pPr>
              <a:spcBef>
                <a:spcPct val="0"/>
              </a:spcBef>
              <a:buClrTx/>
              <a:buNone/>
              <a:defRPr/>
            </a:pPr>
            <a:endParaRPr lang="hi-IN" altLang="en-US" sz="1600" dirty="0">
              <a:solidFill>
                <a:schemeClr val="tx1"/>
              </a:solidFill>
              <a:latin typeface="+mj-lt"/>
              <a:cs typeface="+mj-cs"/>
            </a:endParaRPr>
          </a:p>
          <a:p>
            <a:pPr>
              <a:spcBef>
                <a:spcPct val="0"/>
              </a:spcBef>
              <a:buClrTx/>
              <a:buNone/>
              <a:defRPr/>
            </a:pPr>
            <a:r>
              <a:rPr lang="hi-IN" altLang="en-US" sz="1600" dirty="0">
                <a:solidFill>
                  <a:schemeClr val="tx1"/>
                </a:solidFill>
                <a:latin typeface="+mj-lt"/>
                <a:cs typeface="+mj-cs"/>
              </a:rPr>
              <a:t>   </a:t>
            </a:r>
            <a:r>
              <a:rPr lang="en-MY" altLang="en-US" sz="1600" dirty="0">
                <a:solidFill>
                  <a:schemeClr val="tx1"/>
                </a:solidFill>
                <a:latin typeface="+mj-lt"/>
                <a:cs typeface="+mj-cs"/>
              </a:rPr>
              <a:t>ii) </a:t>
            </a:r>
            <a:r>
              <a:rPr lang="hi-IN" altLang="en-US" sz="1600" dirty="0">
                <a:solidFill>
                  <a:schemeClr val="tx1"/>
                </a:solidFill>
                <a:latin typeface="+mj-lt"/>
                <a:cs typeface="+mj-cs"/>
              </a:rPr>
              <a:t>यदि तपाईको कार्य अनुमति मलेशिया प्राधिकरणले कुनै कारणले गर्दा मलेसियामा फिर्ता लिएको छ भने।</a:t>
            </a:r>
            <a:endParaRPr lang="en-MY" altLang="en-US" sz="1600" dirty="0">
              <a:solidFill>
                <a:schemeClr val="tx1"/>
              </a:solidFill>
              <a:latin typeface="+mj-lt"/>
              <a:cs typeface="+mj-cs"/>
            </a:endParaRPr>
          </a:p>
        </p:txBody>
      </p:sp>
      <p:sp>
        <p:nvSpPr>
          <p:cNvPr id="4" name="Title 1">
            <a:extLst>
              <a:ext uri="{FF2B5EF4-FFF2-40B4-BE49-F238E27FC236}">
                <a16:creationId xmlns:a16="http://schemas.microsoft.com/office/drawing/2014/main" xmlns="" id="{0CE3C51F-959C-5A78-FDF2-6C270CDB7D31}"/>
              </a:ext>
            </a:extLst>
          </p:cNvPr>
          <p:cNvSpPr txBox="1">
            <a:spLocks/>
          </p:cNvSpPr>
          <p:nvPr/>
        </p:nvSpPr>
        <p:spPr bwMode="auto">
          <a:xfrm>
            <a:off x="1776414" y="450850"/>
            <a:ext cx="8639175"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xmlns="" id="{7D24BE1A-493F-747F-B3DE-8F1DB04A62F0}"/>
              </a:ext>
            </a:extLst>
          </p:cNvPr>
          <p:cNvSpPr>
            <a:spLocks noChangeArrowheads="1"/>
          </p:cNvSpPr>
          <p:nvPr/>
        </p:nvSpPr>
        <p:spPr bwMode="auto">
          <a:xfrm>
            <a:off x="1760539" y="1260475"/>
            <a:ext cx="8639175" cy="4908550"/>
          </a:xfrm>
          <a:prstGeom prst="rect">
            <a:avLst/>
          </a:prstGeom>
          <a:solidFill>
            <a:schemeClr val="bg1"/>
          </a:solidFill>
          <a:ln>
            <a:noFill/>
          </a:ln>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1600" b="1" dirty="0">
                <a:solidFill>
                  <a:schemeClr val="accent5">
                    <a:lumMod val="75000"/>
                  </a:schemeClr>
                </a:solidFill>
                <a:latin typeface="+mn-lt"/>
              </a:rPr>
              <a:t>17) Resignation / Termination of Employment Contract cont.</a:t>
            </a:r>
          </a:p>
          <a:p>
            <a:pPr>
              <a:defRPr/>
            </a:pPr>
            <a:endParaRPr lang="en-GB" altLang="en-US" sz="1600" b="1" dirty="0">
              <a:solidFill>
                <a:schemeClr val="accent5">
                  <a:lumMod val="75000"/>
                </a:schemeClr>
              </a:solidFill>
              <a:latin typeface="+mn-lt"/>
            </a:endParaRPr>
          </a:p>
          <a:p>
            <a:pPr>
              <a:defRPr/>
            </a:pPr>
            <a:r>
              <a:rPr lang="en-GB" altLang="en-US" sz="1600" b="1" dirty="0">
                <a:solidFill>
                  <a:schemeClr val="accent5">
                    <a:lumMod val="75000"/>
                  </a:schemeClr>
                </a:solidFill>
                <a:latin typeface="+mn-lt"/>
              </a:rPr>
              <a:t>  </a:t>
            </a:r>
            <a:r>
              <a:rPr lang="en-US" altLang="en-US" sz="1600" dirty="0">
                <a:solidFill>
                  <a:schemeClr val="accent5">
                    <a:lumMod val="75000"/>
                  </a:schemeClr>
                </a:solidFill>
                <a:latin typeface="+mn-lt"/>
              </a:rPr>
              <a:t>      </a:t>
            </a:r>
            <a:r>
              <a:rPr lang="en-US" altLang="en-US" sz="1600" dirty="0" err="1">
                <a:solidFill>
                  <a:schemeClr val="accent5">
                    <a:lumMod val="75000"/>
                  </a:schemeClr>
                </a:solidFill>
                <a:latin typeface="+mn-lt"/>
              </a:rPr>
              <a:t>i</a:t>
            </a:r>
            <a:r>
              <a:rPr lang="en-GB" altLang="en-US" sz="1600" dirty="0">
                <a:solidFill>
                  <a:schemeClr val="accent5">
                    <a:lumMod val="75000"/>
                  </a:schemeClr>
                </a:solidFill>
                <a:latin typeface="+mn-lt"/>
              </a:rPr>
              <a:t>ii) If you are absent from work for more than two (2) consecutive working </a:t>
            </a:r>
          </a:p>
          <a:p>
            <a:pPr>
              <a:defRPr/>
            </a:pPr>
            <a:r>
              <a:rPr lang="en-GB" altLang="en-US" sz="1600" dirty="0">
                <a:solidFill>
                  <a:schemeClr val="accent5">
                    <a:lumMod val="75000"/>
                  </a:schemeClr>
                </a:solidFill>
                <a:latin typeface="+mn-lt"/>
              </a:rPr>
              <a:t>            days without any valid reason</a:t>
            </a:r>
          </a:p>
          <a:p>
            <a:pPr>
              <a:defRPr/>
            </a:pPr>
            <a:endParaRPr lang="en-US" altLang="en-US" sz="1600" b="1" dirty="0">
              <a:solidFill>
                <a:schemeClr val="accent5">
                  <a:lumMod val="75000"/>
                </a:schemeClr>
              </a:solidFill>
              <a:latin typeface="+mn-lt"/>
            </a:endParaRPr>
          </a:p>
          <a:p>
            <a:pPr>
              <a:defRPr/>
            </a:pPr>
            <a:r>
              <a:rPr lang="en-US" altLang="en-US" sz="1600" b="1" dirty="0">
                <a:solidFill>
                  <a:schemeClr val="accent5">
                    <a:lumMod val="75000"/>
                  </a:schemeClr>
                </a:solidFill>
                <a:latin typeface="+mn-lt"/>
              </a:rPr>
              <a:t>     </a:t>
            </a:r>
            <a:r>
              <a:rPr lang="en-US" altLang="en-US" sz="1600" dirty="0">
                <a:solidFill>
                  <a:schemeClr val="accent5">
                    <a:lumMod val="75000"/>
                  </a:schemeClr>
                </a:solidFill>
                <a:latin typeface="+mn-lt"/>
              </a:rPr>
              <a:t>  iv) </a:t>
            </a:r>
            <a:r>
              <a:rPr lang="en-GB" altLang="en-US" sz="1600" dirty="0">
                <a:solidFill>
                  <a:schemeClr val="accent5">
                    <a:lumMod val="75000"/>
                  </a:schemeClr>
                </a:solidFill>
                <a:latin typeface="+mn-lt"/>
              </a:rPr>
              <a:t>If you are certified medically unfit for employment by the medical</a:t>
            </a:r>
          </a:p>
          <a:p>
            <a:pPr>
              <a:defRPr/>
            </a:pPr>
            <a:r>
              <a:rPr lang="en-GB" altLang="en-US" sz="1600" dirty="0">
                <a:solidFill>
                  <a:schemeClr val="accent5">
                    <a:lumMod val="75000"/>
                  </a:schemeClr>
                </a:solidFill>
                <a:latin typeface="+mn-lt"/>
              </a:rPr>
              <a:t>            Practitioner as per Clause 16 above.</a:t>
            </a:r>
          </a:p>
          <a:p>
            <a:pPr>
              <a:defRPr/>
            </a:pPr>
            <a:endParaRPr lang="en-GB" altLang="en-US" sz="1600" dirty="0">
              <a:solidFill>
                <a:schemeClr val="accent5">
                  <a:lumMod val="75000"/>
                </a:schemeClr>
              </a:solidFill>
              <a:latin typeface="+mn-lt"/>
            </a:endParaRPr>
          </a:p>
          <a:p>
            <a:pPr>
              <a:defRPr/>
            </a:pPr>
            <a:r>
              <a:rPr lang="en-GB" altLang="en-US" sz="1600" dirty="0">
                <a:solidFill>
                  <a:schemeClr val="accent5">
                    <a:lumMod val="75000"/>
                  </a:schemeClr>
                </a:solidFill>
                <a:latin typeface="+mn-lt"/>
              </a:rPr>
              <a:t>       v) If you commit any serious or persistent breach of the term in the </a:t>
            </a:r>
          </a:p>
          <a:p>
            <a:pPr>
              <a:defRPr/>
            </a:pPr>
            <a:r>
              <a:rPr lang="en-GB" altLang="en-US" sz="1600" dirty="0">
                <a:solidFill>
                  <a:schemeClr val="accent5">
                    <a:lumMod val="75000"/>
                  </a:schemeClr>
                </a:solidFill>
                <a:latin typeface="+mn-lt"/>
              </a:rPr>
              <a:t>            Employment Contract or the Company’s rules and regulations.</a:t>
            </a:r>
          </a:p>
          <a:p>
            <a:pPr>
              <a:defRPr/>
            </a:pPr>
            <a:endParaRPr lang="en-GB" altLang="en-US" sz="900" dirty="0">
              <a:solidFill>
                <a:srgbClr val="003366"/>
              </a:solidFill>
              <a:latin typeface="Times New Roman" panose="02020603050405020304" pitchFamily="18" charset="0"/>
            </a:endParaRPr>
          </a:p>
          <a:p>
            <a:pPr>
              <a:defRPr/>
            </a:pPr>
            <a:endParaRPr lang="en-MY" altLang="en-US" sz="1600" dirty="0">
              <a:solidFill>
                <a:srgbClr val="003366"/>
              </a:solidFill>
              <a:latin typeface="Times New Roman" panose="02020603050405020304" pitchFamily="18" charset="0"/>
              <a:cs typeface="+mj-cs"/>
            </a:endParaRPr>
          </a:p>
          <a:p>
            <a:pPr>
              <a:defRPr/>
            </a:pPr>
            <a:r>
              <a:rPr lang="hi-IN" altLang="en-US" sz="1600" dirty="0">
                <a:latin typeface="Times New Roman" panose="02020603050405020304" pitchFamily="18" charset="0"/>
                <a:cs typeface="+mj-cs"/>
              </a:rPr>
              <a:t>   </a:t>
            </a:r>
            <a:r>
              <a:rPr lang="en-MY" altLang="en-US" sz="1600" dirty="0">
                <a:latin typeface="Times New Roman" panose="02020603050405020304" pitchFamily="18" charset="0"/>
                <a:cs typeface="+mj-cs"/>
              </a:rPr>
              <a:t>iii) </a:t>
            </a:r>
            <a:r>
              <a:rPr lang="hi-IN" altLang="en-US" sz="1600" dirty="0">
                <a:latin typeface="Times New Roman" panose="02020603050405020304" pitchFamily="18" charset="0"/>
                <a:cs typeface="+mj-cs"/>
              </a:rPr>
              <a:t>यदि तपाईं कुनै दुई दिन (२) भन्दा बढि लगातार कार्य दिन कुनै वैध कारण बिना अनुपस्थित हुनुहुन्छ भने</a:t>
            </a:r>
          </a:p>
          <a:p>
            <a:pPr>
              <a:defRPr/>
            </a:pPr>
            <a:endParaRPr lang="hi-IN" altLang="en-US" sz="1600" dirty="0">
              <a:latin typeface="Times New Roman" panose="02020603050405020304" pitchFamily="18" charset="0"/>
              <a:cs typeface="+mj-cs"/>
            </a:endParaRPr>
          </a:p>
          <a:p>
            <a:pPr>
              <a:defRPr/>
            </a:pPr>
            <a:r>
              <a:rPr lang="hi-IN" altLang="en-US" sz="1600" dirty="0">
                <a:latin typeface="Times New Roman" panose="02020603050405020304" pitchFamily="18" charset="0"/>
                <a:cs typeface="+mj-cs"/>
              </a:rPr>
              <a:t>   </a:t>
            </a:r>
            <a:r>
              <a:rPr lang="en-MY" altLang="en-US" sz="1600" dirty="0">
                <a:latin typeface="Times New Roman" panose="02020603050405020304" pitchFamily="18" charset="0"/>
                <a:cs typeface="+mj-cs"/>
              </a:rPr>
              <a:t>iv) </a:t>
            </a:r>
            <a:r>
              <a:rPr lang="hi-IN" altLang="en-US" sz="1600" dirty="0">
                <a:latin typeface="Times New Roman" panose="02020603050405020304" pitchFamily="18" charset="0"/>
                <a:cs typeface="+mj-cs"/>
              </a:rPr>
              <a:t>यदि तपाईं माथिको धारा १</a:t>
            </a:r>
            <a:r>
              <a:rPr lang="hi-IN" sz="1600" dirty="0">
                <a:cs typeface="+mj-cs"/>
              </a:rPr>
              <a:t>६</a:t>
            </a:r>
            <a:r>
              <a:rPr lang="hi-IN" altLang="en-US" sz="1600" dirty="0">
                <a:latin typeface="Times New Roman" panose="02020603050405020304" pitchFamily="18" charset="0"/>
                <a:cs typeface="+mj-cs"/>
              </a:rPr>
              <a:t> बमोजिम मेडिकल चिकित्सकले रोजगारका लागि मेडिकल अयोग्य प्रमाणित हुनुहुन्छ भने।</a:t>
            </a:r>
          </a:p>
          <a:p>
            <a:pPr>
              <a:defRPr/>
            </a:pPr>
            <a:endParaRPr lang="hi-IN" altLang="en-US" sz="1600" dirty="0">
              <a:latin typeface="Times New Roman" panose="02020603050405020304" pitchFamily="18" charset="0"/>
              <a:cs typeface="+mj-cs"/>
            </a:endParaRPr>
          </a:p>
          <a:p>
            <a:pPr>
              <a:defRPr/>
            </a:pPr>
            <a:r>
              <a:rPr lang="hi-IN" altLang="en-US" sz="1600" dirty="0">
                <a:latin typeface="Times New Roman" panose="02020603050405020304" pitchFamily="18" charset="0"/>
                <a:cs typeface="+mj-cs"/>
              </a:rPr>
              <a:t>    </a:t>
            </a:r>
            <a:r>
              <a:rPr lang="en-MY" altLang="en-US" sz="1600" dirty="0">
                <a:latin typeface="Times New Roman" panose="02020603050405020304" pitchFamily="18" charset="0"/>
                <a:cs typeface="+mj-cs"/>
              </a:rPr>
              <a:t>v) </a:t>
            </a:r>
            <a:r>
              <a:rPr lang="hi-IN" altLang="en-US" sz="1600" dirty="0">
                <a:latin typeface="Times New Roman" panose="02020603050405020304" pitchFamily="18" charset="0"/>
                <a:cs typeface="+mj-cs"/>
              </a:rPr>
              <a:t>यदि तपाइँ रोजगार सम्झौता वा कम्पनीको नियम र कानूनमा सर्तको कुनै गम्भीर वा लगातार उल्ल .घन गर्नुहुन्छ भने।</a:t>
            </a:r>
            <a:endParaRPr lang="en-MY" altLang="en-US" sz="1600" dirty="0">
              <a:latin typeface="Times New Roman" panose="02020603050405020304" pitchFamily="18" charset="0"/>
              <a:cs typeface="+mj-cs"/>
            </a:endParaRPr>
          </a:p>
        </p:txBody>
      </p:sp>
      <p:sp>
        <p:nvSpPr>
          <p:cNvPr id="3" name="Title 1">
            <a:extLst>
              <a:ext uri="{FF2B5EF4-FFF2-40B4-BE49-F238E27FC236}">
                <a16:creationId xmlns:a16="http://schemas.microsoft.com/office/drawing/2014/main" xmlns="" id="{50878084-F822-600E-4375-33A6E318E4DE}"/>
              </a:ext>
            </a:extLst>
          </p:cNvPr>
          <p:cNvSpPr txBox="1">
            <a:spLocks/>
          </p:cNvSpPr>
          <p:nvPr/>
        </p:nvSpPr>
        <p:spPr bwMode="auto">
          <a:xfrm>
            <a:off x="1776414" y="450850"/>
            <a:ext cx="8639175"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xmlns="" id="{22B9CC3F-6EEF-C6AA-C3DC-161F9D606536}"/>
              </a:ext>
            </a:extLst>
          </p:cNvPr>
          <p:cNvSpPr>
            <a:spLocks noChangeArrowheads="1"/>
          </p:cNvSpPr>
          <p:nvPr/>
        </p:nvSpPr>
        <p:spPr bwMode="auto">
          <a:xfrm>
            <a:off x="1782764" y="1225551"/>
            <a:ext cx="8639175" cy="5356225"/>
          </a:xfrm>
          <a:prstGeom prst="rect">
            <a:avLst/>
          </a:prstGeom>
          <a:solidFill>
            <a:schemeClr val="bg1"/>
          </a:solidFill>
          <a:ln>
            <a:noFill/>
          </a:ln>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b="1" dirty="0">
                <a:solidFill>
                  <a:schemeClr val="accent5">
                    <a:lumMod val="75000"/>
                  </a:schemeClr>
                </a:solidFill>
                <a:latin typeface="+mn-lt"/>
              </a:rPr>
              <a:t>17) Resignation / Termination of Employment Contract cont.</a:t>
            </a:r>
          </a:p>
          <a:p>
            <a:pPr>
              <a:defRPr/>
            </a:pPr>
            <a:endParaRPr lang="en-GB" altLang="en-US" dirty="0">
              <a:solidFill>
                <a:schemeClr val="accent5">
                  <a:lumMod val="75000"/>
                </a:schemeClr>
              </a:solidFill>
              <a:latin typeface="+mn-lt"/>
            </a:endParaRPr>
          </a:p>
          <a:p>
            <a:pPr>
              <a:defRPr/>
            </a:pPr>
            <a:r>
              <a:rPr lang="en-GB" altLang="en-US" dirty="0">
                <a:solidFill>
                  <a:schemeClr val="accent5">
                    <a:lumMod val="75000"/>
                  </a:schemeClr>
                </a:solidFill>
                <a:latin typeface="+mn-lt"/>
              </a:rPr>
              <a:t>   vi) If you become permanently incapacitated by accident not related in</a:t>
            </a:r>
          </a:p>
          <a:p>
            <a:pPr>
              <a:defRPr/>
            </a:pPr>
            <a:r>
              <a:rPr lang="en-GB" altLang="en-US" dirty="0">
                <a:solidFill>
                  <a:schemeClr val="accent5">
                    <a:lumMod val="75000"/>
                  </a:schemeClr>
                </a:solidFill>
                <a:latin typeface="+mn-lt"/>
              </a:rPr>
              <a:t>             performing the course of duty</a:t>
            </a:r>
          </a:p>
          <a:p>
            <a:pPr>
              <a:defRPr/>
            </a:pPr>
            <a:endParaRPr lang="en-GB" altLang="en-US" dirty="0">
              <a:solidFill>
                <a:schemeClr val="accent5">
                  <a:lumMod val="75000"/>
                </a:schemeClr>
              </a:solidFill>
              <a:latin typeface="+mn-lt"/>
            </a:endParaRPr>
          </a:p>
          <a:p>
            <a:pPr>
              <a:defRPr/>
            </a:pPr>
            <a:r>
              <a:rPr lang="en-GB" altLang="en-US" dirty="0">
                <a:solidFill>
                  <a:schemeClr val="accent5">
                    <a:lumMod val="75000"/>
                  </a:schemeClr>
                </a:solidFill>
                <a:latin typeface="+mn-lt"/>
              </a:rPr>
              <a:t>     vii) If you become permanently incapacitated due to ill health or unsound </a:t>
            </a:r>
          </a:p>
          <a:p>
            <a:pPr>
              <a:defRPr/>
            </a:pPr>
            <a:r>
              <a:rPr lang="en-GB" altLang="en-US" dirty="0">
                <a:solidFill>
                  <a:schemeClr val="accent5">
                    <a:lumMod val="75000"/>
                  </a:schemeClr>
                </a:solidFill>
                <a:latin typeface="+mn-lt"/>
              </a:rPr>
              <a:t>            mind.</a:t>
            </a:r>
          </a:p>
          <a:p>
            <a:pPr>
              <a:defRPr/>
            </a:pPr>
            <a:endParaRPr lang="en-GB" altLang="en-US" dirty="0">
              <a:solidFill>
                <a:schemeClr val="accent5">
                  <a:lumMod val="75000"/>
                </a:schemeClr>
              </a:solidFill>
              <a:latin typeface="+mn-lt"/>
            </a:endParaRPr>
          </a:p>
          <a:p>
            <a:pPr>
              <a:defRPr/>
            </a:pPr>
            <a:r>
              <a:rPr lang="en-GB" altLang="en-US" dirty="0">
                <a:solidFill>
                  <a:schemeClr val="accent5">
                    <a:lumMod val="75000"/>
                  </a:schemeClr>
                </a:solidFill>
                <a:latin typeface="+mn-lt"/>
              </a:rPr>
              <a:t>     viii) If you are found guilty of any misconduct e.g. drug addict or alcoholic</a:t>
            </a:r>
          </a:p>
          <a:p>
            <a:pPr>
              <a:defRPr/>
            </a:pPr>
            <a:r>
              <a:rPr lang="en-GB" altLang="en-US" dirty="0">
                <a:solidFill>
                  <a:schemeClr val="accent5">
                    <a:lumMod val="75000"/>
                  </a:schemeClr>
                </a:solidFill>
                <a:latin typeface="+mn-lt"/>
              </a:rPr>
              <a:t>            drunker etc.</a:t>
            </a:r>
          </a:p>
          <a:p>
            <a:pPr>
              <a:defRPr/>
            </a:pPr>
            <a:endParaRPr lang="en-GB" altLang="en-US" dirty="0">
              <a:solidFill>
                <a:srgbClr val="003366"/>
              </a:solidFill>
              <a:latin typeface="Times New Roman" panose="02020603050405020304" pitchFamily="18" charset="0"/>
              <a:cs typeface="+mj-cs"/>
            </a:endParaRPr>
          </a:p>
          <a:p>
            <a:pPr>
              <a:defRPr/>
            </a:pPr>
            <a:r>
              <a:rPr lang="en-GB" altLang="en-US" dirty="0">
                <a:latin typeface="Times New Roman" panose="02020603050405020304" pitchFamily="18" charset="0"/>
                <a:cs typeface="+mj-cs"/>
              </a:rPr>
              <a:t>vi) </a:t>
            </a:r>
            <a:r>
              <a:rPr lang="hi-IN" altLang="en-US" dirty="0">
                <a:latin typeface="Times New Roman" panose="02020603050405020304" pitchFamily="18" charset="0"/>
                <a:cs typeface="+mj-cs"/>
              </a:rPr>
              <a:t>यदि तपाईं दुर्घटनाबाट स्थायी रूपमा अक्षम हुनुभयो भने कर्तव्यको अभ्यास गर्न सम्बन्धित हुनुहुन्न</a:t>
            </a:r>
          </a:p>
          <a:p>
            <a:pPr>
              <a:defRPr/>
            </a:pPr>
            <a:endParaRPr lang="hi-IN" altLang="en-US" dirty="0">
              <a:latin typeface="Times New Roman" panose="02020603050405020304" pitchFamily="18" charset="0"/>
              <a:cs typeface="+mj-cs"/>
            </a:endParaRPr>
          </a:p>
          <a:p>
            <a:pPr>
              <a:defRPr/>
            </a:pPr>
            <a:r>
              <a:rPr lang="hi-IN" altLang="en-US" dirty="0">
                <a:latin typeface="Times New Roman" panose="02020603050405020304" pitchFamily="18" charset="0"/>
                <a:cs typeface="+mj-cs"/>
              </a:rPr>
              <a:t>   </a:t>
            </a:r>
            <a:r>
              <a:rPr lang="en-GB" altLang="en-US" dirty="0">
                <a:latin typeface="Times New Roman" panose="02020603050405020304" pitchFamily="18" charset="0"/>
                <a:cs typeface="+mj-cs"/>
              </a:rPr>
              <a:t>vii) </a:t>
            </a:r>
            <a:r>
              <a:rPr lang="hi-IN" altLang="en-US" dirty="0">
                <a:latin typeface="Times New Roman" panose="02020603050405020304" pitchFamily="18" charset="0"/>
                <a:cs typeface="+mj-cs"/>
              </a:rPr>
              <a:t>यदि तपाईं बिरामी स्वास्थ्य वा ध्वनि दिमागको कारण स्थायी रूपमा असक्षम हुनुभयो भने।</a:t>
            </a:r>
          </a:p>
          <a:p>
            <a:pPr>
              <a:defRPr/>
            </a:pPr>
            <a:endParaRPr lang="hi-IN" altLang="en-US" dirty="0">
              <a:latin typeface="Times New Roman" panose="02020603050405020304" pitchFamily="18" charset="0"/>
              <a:cs typeface="+mj-cs"/>
            </a:endParaRPr>
          </a:p>
          <a:p>
            <a:pPr>
              <a:defRPr/>
            </a:pPr>
            <a:r>
              <a:rPr lang="hi-IN" altLang="en-US" dirty="0">
                <a:latin typeface="Times New Roman" panose="02020603050405020304" pitchFamily="18" charset="0"/>
                <a:cs typeface="+mj-cs"/>
              </a:rPr>
              <a:t>   </a:t>
            </a:r>
            <a:r>
              <a:rPr lang="en-GB" altLang="en-US" dirty="0">
                <a:latin typeface="Times New Roman" panose="02020603050405020304" pitchFamily="18" charset="0"/>
                <a:cs typeface="+mj-cs"/>
              </a:rPr>
              <a:t>viii) </a:t>
            </a:r>
            <a:r>
              <a:rPr lang="hi-IN" altLang="en-US" dirty="0">
                <a:latin typeface="Times New Roman" panose="02020603050405020304" pitchFamily="18" charset="0"/>
                <a:cs typeface="+mj-cs"/>
              </a:rPr>
              <a:t>यदि तपाईं कुनै दुराचारको लागि दोषी पाउनु भयो भने, उदाहरणका लागि। लागूपदार्थको दुर्व्यसन वा मादक पेय आदि।</a:t>
            </a:r>
            <a:endParaRPr lang="en-MY" altLang="en-US" dirty="0">
              <a:solidFill>
                <a:srgbClr val="003366"/>
              </a:solidFill>
              <a:latin typeface="Times New Roman" panose="02020603050405020304" pitchFamily="18" charset="0"/>
            </a:endParaRPr>
          </a:p>
        </p:txBody>
      </p:sp>
      <p:sp>
        <p:nvSpPr>
          <p:cNvPr id="3" name="Title 1">
            <a:extLst>
              <a:ext uri="{FF2B5EF4-FFF2-40B4-BE49-F238E27FC236}">
                <a16:creationId xmlns:a16="http://schemas.microsoft.com/office/drawing/2014/main" xmlns="" id="{0EF604D9-5A50-CB88-7A8B-A511D393CF94}"/>
              </a:ext>
            </a:extLst>
          </p:cNvPr>
          <p:cNvSpPr txBox="1">
            <a:spLocks/>
          </p:cNvSpPr>
          <p:nvPr/>
        </p:nvSpPr>
        <p:spPr bwMode="auto">
          <a:xfrm>
            <a:off x="1776414" y="450850"/>
            <a:ext cx="8639175"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xmlns="" id="{99DEE897-FA01-1874-D5F4-3DCD9E4EBD21}"/>
              </a:ext>
            </a:extLst>
          </p:cNvPr>
          <p:cNvSpPr>
            <a:spLocks noChangeArrowheads="1"/>
          </p:cNvSpPr>
          <p:nvPr/>
        </p:nvSpPr>
        <p:spPr bwMode="auto">
          <a:xfrm>
            <a:off x="1776414" y="2057401"/>
            <a:ext cx="8639175" cy="3292475"/>
          </a:xfrm>
          <a:prstGeom prst="rect">
            <a:avLst/>
          </a:prstGeom>
          <a:solidFill>
            <a:schemeClr val="bg1"/>
          </a:solidFill>
          <a:ln>
            <a:noFill/>
          </a:ln>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b="1" dirty="0">
                <a:solidFill>
                  <a:schemeClr val="accent5">
                    <a:lumMod val="75000"/>
                  </a:schemeClr>
                </a:solidFill>
                <a:latin typeface="+mn-lt"/>
              </a:rPr>
              <a:t>17) Resignation / Termination of Employment Contract Cont.</a:t>
            </a:r>
          </a:p>
          <a:p>
            <a:pPr>
              <a:defRPr/>
            </a:pPr>
            <a:endParaRPr lang="en-GB" altLang="en-US" b="1" dirty="0">
              <a:solidFill>
                <a:schemeClr val="accent5">
                  <a:lumMod val="75000"/>
                </a:schemeClr>
              </a:solidFill>
              <a:latin typeface="+mn-lt"/>
            </a:endParaRPr>
          </a:p>
          <a:p>
            <a:pPr>
              <a:defRPr/>
            </a:pPr>
            <a:r>
              <a:rPr lang="en-GB" altLang="en-US" b="1" dirty="0">
                <a:solidFill>
                  <a:schemeClr val="accent5">
                    <a:lumMod val="75000"/>
                  </a:schemeClr>
                </a:solidFill>
                <a:latin typeface="+mn-lt"/>
              </a:rPr>
              <a:t>  </a:t>
            </a:r>
            <a:r>
              <a:rPr lang="en-US" altLang="en-US" dirty="0">
                <a:solidFill>
                  <a:schemeClr val="accent5">
                    <a:lumMod val="75000"/>
                  </a:schemeClr>
                </a:solidFill>
                <a:latin typeface="+mn-lt"/>
              </a:rPr>
              <a:t>      e) </a:t>
            </a:r>
            <a:r>
              <a:rPr lang="en-GB" altLang="en-US" dirty="0">
                <a:solidFill>
                  <a:schemeClr val="accent5">
                    <a:lumMod val="75000"/>
                  </a:schemeClr>
                </a:solidFill>
                <a:latin typeface="+mn-lt"/>
              </a:rPr>
              <a:t>Upon termination, you shall return all monies or properties owing or</a:t>
            </a:r>
          </a:p>
          <a:p>
            <a:pPr>
              <a:defRPr/>
            </a:pPr>
            <a:r>
              <a:rPr lang="en-GB" altLang="en-US" dirty="0">
                <a:solidFill>
                  <a:schemeClr val="accent5">
                    <a:lumMod val="75000"/>
                  </a:schemeClr>
                </a:solidFill>
                <a:latin typeface="+mn-lt"/>
              </a:rPr>
              <a:t>           belonging to the Employer promptly or otherwise the Employer shall</a:t>
            </a:r>
          </a:p>
          <a:p>
            <a:pPr>
              <a:defRPr/>
            </a:pPr>
            <a:r>
              <a:rPr lang="en-GB" altLang="en-US" dirty="0">
                <a:solidFill>
                  <a:schemeClr val="accent5">
                    <a:lumMod val="75000"/>
                  </a:schemeClr>
                </a:solidFill>
                <a:latin typeface="+mn-lt"/>
              </a:rPr>
              <a:t>           withhold any monies that may be due to you until this is done.</a:t>
            </a:r>
          </a:p>
          <a:p>
            <a:pPr>
              <a:defRPr/>
            </a:pPr>
            <a:endParaRPr lang="en-GB" altLang="en-US" dirty="0">
              <a:solidFill>
                <a:srgbClr val="003366"/>
              </a:solidFill>
              <a:latin typeface="Times New Roman" panose="02020603050405020304" pitchFamily="18" charset="0"/>
            </a:endParaRPr>
          </a:p>
          <a:p>
            <a:pPr>
              <a:defRPr/>
            </a:pPr>
            <a:r>
              <a:rPr lang="hi-IN" altLang="en-US" dirty="0">
                <a:latin typeface="Zawgyi-One" panose="020B0604030504040204" pitchFamily="34" charset="0"/>
                <a:cs typeface="+mj-cs"/>
              </a:rPr>
              <a:t>राजीनामा / रोजगार सम्झौताको समाप्ति</a:t>
            </a:r>
          </a:p>
          <a:p>
            <a:pPr>
              <a:defRPr/>
            </a:pPr>
            <a:endParaRPr lang="hi-IN" altLang="en-US" dirty="0">
              <a:latin typeface="Zawgyi-One" panose="020B0604030504040204" pitchFamily="34" charset="0"/>
              <a:cs typeface="+mj-cs"/>
            </a:endParaRPr>
          </a:p>
          <a:p>
            <a:pPr>
              <a:defRPr/>
            </a:pPr>
            <a:r>
              <a:rPr lang="hi-IN" altLang="en-US" dirty="0">
                <a:latin typeface="Zawgyi-One" panose="020B0604030504040204" pitchFamily="34" charset="0"/>
                <a:cs typeface="+mj-cs"/>
              </a:rPr>
              <a:t>     समाप्त भएपछि तपाईले सबै पैसा वा सम्पत्ति फिर्ता गर्नुपर्नेछ वा नियोक्ताको स्वामित्वको तुरुन्तै वा अन्यथा नियोक्ताले तपाइँको कारण हुन सक्ने कुनै पनि पैसा रोक्नेछ यो नगरे सम्म।</a:t>
            </a:r>
            <a:endParaRPr lang="en-MY" altLang="en-US" dirty="0">
              <a:solidFill>
                <a:srgbClr val="003366"/>
              </a:solidFill>
              <a:latin typeface="Times New Roman" panose="02020603050405020304" pitchFamily="18" charset="0"/>
              <a:cs typeface="+mj-cs"/>
            </a:endParaRPr>
          </a:p>
          <a:p>
            <a:pPr>
              <a:defRPr/>
            </a:pPr>
            <a:endParaRPr lang="en-US" altLang="en-US" sz="1000" b="1" dirty="0">
              <a:solidFill>
                <a:srgbClr val="003366"/>
              </a:solidFill>
              <a:latin typeface="Times New Roman" panose="02020603050405020304" pitchFamily="18" charset="0"/>
            </a:endParaRPr>
          </a:p>
        </p:txBody>
      </p:sp>
      <p:sp>
        <p:nvSpPr>
          <p:cNvPr id="3" name="Title 1">
            <a:extLst>
              <a:ext uri="{FF2B5EF4-FFF2-40B4-BE49-F238E27FC236}">
                <a16:creationId xmlns:a16="http://schemas.microsoft.com/office/drawing/2014/main" xmlns="" id="{35B39C7B-B0A9-7183-0165-488810BB4285}"/>
              </a:ext>
            </a:extLst>
          </p:cNvPr>
          <p:cNvSpPr txBox="1">
            <a:spLocks/>
          </p:cNvSpPr>
          <p:nvPr/>
        </p:nvSpPr>
        <p:spPr bwMode="auto">
          <a:xfrm>
            <a:off x="1776414" y="1201739"/>
            <a:ext cx="8639175" cy="611187"/>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4. </a:t>
            </a:r>
            <a:r>
              <a:rPr lang="en-MY" altLang="en-US" sz="3600" b="1" dirty="0">
                <a:solidFill>
                  <a:schemeClr val="accent5">
                    <a:lumMod val="75000"/>
                  </a:schemeClr>
                </a:solidFill>
                <a:latin typeface="+mn-lt"/>
              </a:rPr>
              <a:t>About Your Job  </a:t>
            </a:r>
            <a:r>
              <a:rPr lang="hi-IN" altLang="en-US" sz="3600" b="1" dirty="0">
                <a:latin typeface="+mn-lt"/>
              </a:rPr>
              <a:t>आफ्नो काम को बारे मा</a:t>
            </a:r>
            <a:r>
              <a:rPr lang="en-MY" altLang="en-US" sz="3600" b="1" dirty="0">
                <a:latin typeface="+mn-lt"/>
              </a:rPr>
              <a:t> </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xmlns="" id="{ABC416E5-2DC6-6E8C-9F70-7930D4D4963B}"/>
              </a:ext>
            </a:extLst>
          </p:cNvPr>
          <p:cNvSpPr>
            <a:spLocks noChangeArrowheads="1"/>
          </p:cNvSpPr>
          <p:nvPr/>
        </p:nvSpPr>
        <p:spPr bwMode="auto">
          <a:xfrm>
            <a:off x="1905001" y="2290763"/>
            <a:ext cx="8405813" cy="3416300"/>
          </a:xfrm>
          <a:prstGeom prst="rect">
            <a:avLst/>
          </a:prstGeom>
          <a:solidFill>
            <a:schemeClr val="bg1"/>
          </a:solidFill>
          <a:ln>
            <a:noFill/>
          </a:ln>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dirty="0">
                <a:solidFill>
                  <a:schemeClr val="accent5">
                    <a:lumMod val="75000"/>
                  </a:schemeClr>
                </a:solidFill>
                <a:latin typeface="+mn-lt"/>
              </a:rPr>
              <a:t>a) You shall not engage in any employment with other individual,</a:t>
            </a:r>
          </a:p>
          <a:p>
            <a:pPr>
              <a:defRPr/>
            </a:pPr>
            <a:r>
              <a:rPr lang="en-GB" altLang="en-US" dirty="0">
                <a:solidFill>
                  <a:schemeClr val="accent5">
                    <a:lumMod val="75000"/>
                  </a:schemeClr>
                </a:solidFill>
                <a:latin typeface="+mn-lt"/>
              </a:rPr>
              <a:t>            organization or institution or carry out any business during the period of</a:t>
            </a:r>
          </a:p>
          <a:p>
            <a:pPr>
              <a:defRPr/>
            </a:pPr>
            <a:r>
              <a:rPr lang="en-GB" altLang="en-US" dirty="0">
                <a:solidFill>
                  <a:schemeClr val="accent5">
                    <a:lumMod val="75000"/>
                  </a:schemeClr>
                </a:solidFill>
                <a:latin typeface="+mn-lt"/>
              </a:rPr>
              <a:t>            this Contract. </a:t>
            </a:r>
            <a:endParaRPr lang="en-MY" altLang="en-US" dirty="0">
              <a:solidFill>
                <a:schemeClr val="accent5">
                  <a:lumMod val="75000"/>
                </a:schemeClr>
              </a:solidFill>
              <a:latin typeface="+mn-lt"/>
            </a:endParaRPr>
          </a:p>
          <a:p>
            <a:pPr>
              <a:defRPr/>
            </a:pPr>
            <a:r>
              <a:rPr lang="en-GB" altLang="en-US" dirty="0">
                <a:solidFill>
                  <a:schemeClr val="accent5">
                    <a:lumMod val="75000"/>
                  </a:schemeClr>
                </a:solidFill>
                <a:latin typeface="+mn-lt"/>
              </a:rPr>
              <a:t> </a:t>
            </a:r>
            <a:endParaRPr lang="en-MY" altLang="en-US" dirty="0">
              <a:solidFill>
                <a:schemeClr val="accent5">
                  <a:lumMod val="75000"/>
                </a:schemeClr>
              </a:solidFill>
              <a:latin typeface="+mn-lt"/>
            </a:endParaRPr>
          </a:p>
          <a:p>
            <a:pPr>
              <a:defRPr/>
            </a:pPr>
            <a:r>
              <a:rPr lang="en-GB" altLang="en-US" dirty="0">
                <a:solidFill>
                  <a:schemeClr val="accent5">
                    <a:lumMod val="75000"/>
                  </a:schemeClr>
                </a:solidFill>
                <a:latin typeface="+mn-lt"/>
              </a:rPr>
              <a:t>b) You shall not participate in any political activities or activities of those</a:t>
            </a:r>
          </a:p>
          <a:p>
            <a:pPr>
              <a:defRPr/>
            </a:pPr>
            <a:r>
              <a:rPr lang="en-GB" altLang="en-US" dirty="0">
                <a:solidFill>
                  <a:schemeClr val="accent5">
                    <a:lumMod val="75000"/>
                  </a:schemeClr>
                </a:solidFill>
                <a:latin typeface="+mn-lt"/>
              </a:rPr>
              <a:t>           connected with political organizations in Malaysia.</a:t>
            </a:r>
          </a:p>
          <a:p>
            <a:pPr>
              <a:defRPr/>
            </a:pPr>
            <a:endParaRPr lang="en-US" altLang="en-US" dirty="0">
              <a:latin typeface="Zawgyi-One" panose="020B0604030504040204" pitchFamily="34" charset="0"/>
              <a:cs typeface="+mj-cs"/>
            </a:endParaRPr>
          </a:p>
          <a:p>
            <a:pPr>
              <a:defRPr/>
            </a:pPr>
            <a:r>
              <a:rPr lang="hi-IN" altLang="en-US" dirty="0">
                <a:latin typeface="Zawgyi-One" panose="020B0604030504040204" pitchFamily="34" charset="0"/>
                <a:cs typeface="+mj-cs"/>
              </a:rPr>
              <a:t>   क) तपाईले कुनै पनि रोजगारमा अरु व्यक्तिको साथ संलग्न हुनुहुने छैन,</a:t>
            </a:r>
          </a:p>
          <a:p>
            <a:pPr>
              <a:defRPr/>
            </a:pPr>
            <a:r>
              <a:rPr lang="hi-IN" altLang="en-US" dirty="0">
                <a:latin typeface="Zawgyi-One" panose="020B0604030504040204" pitchFamily="34" charset="0"/>
                <a:cs typeface="+mj-cs"/>
              </a:rPr>
              <a:t>   </a:t>
            </a:r>
            <a:r>
              <a:rPr lang="en-US" altLang="en-US" dirty="0">
                <a:latin typeface="Zawgyi-One" panose="020B0604030504040204" pitchFamily="34" charset="0"/>
                <a:cs typeface="+mj-cs"/>
              </a:rPr>
              <a:t>     </a:t>
            </a:r>
            <a:r>
              <a:rPr lang="hi-IN" altLang="en-US" dirty="0">
                <a:latin typeface="Zawgyi-One" panose="020B0604030504040204" pitchFamily="34" charset="0"/>
                <a:cs typeface="+mj-cs"/>
              </a:rPr>
              <a:t>संस्था वा संस्था वा यो सम्झौताको अवधिको बखत कुनै व्यवसाय बाहिर</a:t>
            </a:r>
            <a:r>
              <a:rPr lang="en-US" altLang="en-US" dirty="0">
                <a:latin typeface="Zawgyi-One" panose="020B0604030504040204" pitchFamily="34" charset="0"/>
                <a:cs typeface="+mj-cs"/>
              </a:rPr>
              <a:t> </a:t>
            </a:r>
            <a:r>
              <a:rPr lang="hi-IN" altLang="en-US" dirty="0">
                <a:latin typeface="Zawgyi-One" panose="020B0604030504040204" pitchFamily="34" charset="0"/>
                <a:cs typeface="+mj-cs"/>
              </a:rPr>
              <a:t>जान्छ।</a:t>
            </a:r>
          </a:p>
          <a:p>
            <a:pPr>
              <a:defRPr/>
            </a:pPr>
            <a:endParaRPr lang="hi-IN" altLang="en-US" dirty="0">
              <a:latin typeface="Zawgyi-One" panose="020B0604030504040204" pitchFamily="34" charset="0"/>
              <a:cs typeface="+mj-cs"/>
            </a:endParaRPr>
          </a:p>
          <a:p>
            <a:pPr>
              <a:defRPr/>
            </a:pPr>
            <a:r>
              <a:rPr lang="hi-IN" altLang="en-US" dirty="0">
                <a:latin typeface="Zawgyi-One" panose="020B0604030504040204" pitchFamily="34" charset="0"/>
                <a:cs typeface="+mj-cs"/>
              </a:rPr>
              <a:t>   बी) तपाईं कुनै पनि राजनैतिक गतिविधि वा मलेसियामा राजनीतिक संगठनहरूसँग</a:t>
            </a:r>
            <a:endParaRPr lang="en-US" altLang="en-US" dirty="0">
              <a:latin typeface="Zawgyi-One" panose="020B0604030504040204" pitchFamily="34" charset="0"/>
              <a:cs typeface="+mj-cs"/>
            </a:endParaRPr>
          </a:p>
          <a:p>
            <a:pPr>
              <a:defRPr/>
            </a:pPr>
            <a:r>
              <a:rPr lang="en-US" altLang="en-US" dirty="0">
                <a:latin typeface="Zawgyi-One" panose="020B0604030504040204" pitchFamily="34" charset="0"/>
                <a:cs typeface="+mj-cs"/>
              </a:rPr>
              <a:t>          </a:t>
            </a:r>
            <a:r>
              <a:rPr lang="hi-IN" altLang="en-US" dirty="0">
                <a:latin typeface="Zawgyi-One" panose="020B0604030504040204" pitchFamily="34" charset="0"/>
                <a:cs typeface="+mj-cs"/>
              </a:rPr>
              <a:t>सम्बन्धित व्यक्तिहरूको गतिविधिहरूमा भाग लिनुहुन्न।</a:t>
            </a:r>
            <a:r>
              <a:rPr lang="en-GB" altLang="en-US" dirty="0">
                <a:latin typeface="Times New Roman" panose="02020603050405020304" pitchFamily="18" charset="0"/>
                <a:cs typeface="+mj-cs"/>
              </a:rPr>
              <a:t> </a:t>
            </a:r>
            <a:endParaRPr lang="en-MY" altLang="en-US" dirty="0">
              <a:latin typeface="Times New Roman" panose="02020603050405020304" pitchFamily="18" charset="0"/>
              <a:cs typeface="+mj-cs"/>
            </a:endParaRPr>
          </a:p>
        </p:txBody>
      </p:sp>
      <p:sp>
        <p:nvSpPr>
          <p:cNvPr id="3" name="Rectangle 4">
            <a:extLst>
              <a:ext uri="{FF2B5EF4-FFF2-40B4-BE49-F238E27FC236}">
                <a16:creationId xmlns:a16="http://schemas.microsoft.com/office/drawing/2014/main" xmlns="" id="{E5031DF9-D773-ABA8-9F82-578B5C08AB10}"/>
              </a:ext>
            </a:extLst>
          </p:cNvPr>
          <p:cNvSpPr txBox="1">
            <a:spLocks noChangeArrowheads="1"/>
          </p:cNvSpPr>
          <p:nvPr/>
        </p:nvSpPr>
        <p:spPr bwMode="auto">
          <a:xfrm>
            <a:off x="1905000" y="1679575"/>
            <a:ext cx="8382000" cy="611188"/>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400" b="1" dirty="0">
                <a:solidFill>
                  <a:schemeClr val="accent5">
                    <a:lumMod val="75000"/>
                  </a:schemeClr>
                </a:solidFill>
                <a:latin typeface="+mn-lt"/>
              </a:rPr>
              <a:t>1) Restriction </a:t>
            </a:r>
            <a:r>
              <a:rPr lang="en-US" altLang="en-US" sz="3200" b="1" dirty="0"/>
              <a:t>     </a:t>
            </a:r>
            <a:r>
              <a:rPr lang="hi-IN" altLang="en-US" sz="2400" b="1" dirty="0">
                <a:latin typeface="Zawgyi-One" panose="020B0604030504040204" pitchFamily="34" charset="0"/>
                <a:cs typeface="+mj-cs"/>
              </a:rPr>
              <a:t>प्रतिबन्ध</a:t>
            </a:r>
          </a:p>
        </p:txBody>
      </p:sp>
      <p:sp>
        <p:nvSpPr>
          <p:cNvPr id="4" name="Title 1">
            <a:extLst>
              <a:ext uri="{FF2B5EF4-FFF2-40B4-BE49-F238E27FC236}">
                <a16:creationId xmlns:a16="http://schemas.microsoft.com/office/drawing/2014/main" xmlns="" id="{39CA9435-81CC-4FF2-2DAD-397C3031A9CA}"/>
              </a:ext>
            </a:extLst>
          </p:cNvPr>
          <p:cNvSpPr txBox="1">
            <a:spLocks/>
          </p:cNvSpPr>
          <p:nvPr/>
        </p:nvSpPr>
        <p:spPr bwMode="auto">
          <a:xfrm>
            <a:off x="1866900" y="685800"/>
            <a:ext cx="8458200"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2800" b="1" dirty="0">
                <a:solidFill>
                  <a:schemeClr val="accent5">
                    <a:lumMod val="75000"/>
                  </a:schemeClr>
                </a:solidFill>
                <a:latin typeface="+mn-lt"/>
              </a:rPr>
              <a:t>5. Other Terms &amp; Conditions </a:t>
            </a:r>
            <a:r>
              <a:rPr lang="hi-IN" altLang="en-US" sz="2800" b="1" dirty="0">
                <a:latin typeface="+mn-lt"/>
              </a:rPr>
              <a:t>अन्य नियम र सर्तहरू</a:t>
            </a:r>
            <a:endParaRPr lang="en-US" altLang="en-US" sz="2800" b="1" dirty="0">
              <a:latin typeface="Times New Roman" panose="02020603050405020304" pitchFamily="18" charset="0"/>
            </a:endParaRPr>
          </a:p>
        </p:txBody>
      </p:sp>
    </p:spTree>
  </p:cSld>
  <p:clrMapOvr>
    <a:masterClrMapping/>
  </p:clrMapOvr>
  <p:transition spd="slow">
    <p:pull dir="l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xmlns="" id="{E2944780-498C-4FE8-46B7-187AA4466F74}"/>
              </a:ext>
            </a:extLst>
          </p:cNvPr>
          <p:cNvSpPr>
            <a:spLocks noChangeArrowheads="1"/>
          </p:cNvSpPr>
          <p:nvPr/>
        </p:nvSpPr>
        <p:spPr bwMode="auto">
          <a:xfrm>
            <a:off x="1866900" y="2444999"/>
            <a:ext cx="8382000" cy="4247317"/>
          </a:xfrm>
          <a:prstGeom prst="rect">
            <a:avLst/>
          </a:prstGeom>
          <a:solidFill>
            <a:schemeClr val="bg1"/>
          </a:solid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800" dirty="0">
                <a:solidFill>
                  <a:srgbClr val="003366"/>
                </a:solidFill>
                <a:latin typeface="Times New Roman" panose="02020603050405020304" pitchFamily="18" charset="0"/>
              </a:rPr>
              <a:t> </a:t>
            </a:r>
            <a:endParaRPr lang="en-MY" altLang="en-US" sz="1800" dirty="0">
              <a:solidFill>
                <a:srgbClr val="2E75B6"/>
              </a:solidFill>
            </a:endParaRPr>
          </a:p>
          <a:p>
            <a:pPr eaLnBrk="1" hangingPunct="1">
              <a:lnSpc>
                <a:spcPct val="100000"/>
              </a:lnSpc>
              <a:spcBef>
                <a:spcPct val="0"/>
              </a:spcBef>
              <a:buFontTx/>
              <a:buNone/>
            </a:pPr>
            <a:r>
              <a:rPr lang="en-GB" altLang="en-US" sz="1800" dirty="0">
                <a:solidFill>
                  <a:srgbClr val="0070C0"/>
                </a:solidFill>
              </a:rPr>
              <a:t>       c) If you are found by the competent authority concerned creating social</a:t>
            </a:r>
          </a:p>
          <a:p>
            <a:pPr eaLnBrk="1" hangingPunct="1">
              <a:lnSpc>
                <a:spcPct val="100000"/>
              </a:lnSpc>
              <a:spcBef>
                <a:spcPct val="0"/>
              </a:spcBef>
              <a:buFontTx/>
              <a:buNone/>
            </a:pPr>
            <a:r>
              <a:rPr lang="en-GB" altLang="en-US" sz="1800" dirty="0">
                <a:solidFill>
                  <a:srgbClr val="0070C0"/>
                </a:solidFill>
              </a:rPr>
              <a:t>           problems or engaging in any illegal subversive or criminal activities, you</a:t>
            </a:r>
          </a:p>
          <a:p>
            <a:pPr eaLnBrk="1" hangingPunct="1">
              <a:lnSpc>
                <a:spcPct val="100000"/>
              </a:lnSpc>
              <a:spcBef>
                <a:spcPct val="0"/>
              </a:spcBef>
              <a:buFontTx/>
              <a:buNone/>
            </a:pPr>
            <a:r>
              <a:rPr lang="en-GB" altLang="en-US" sz="1800" dirty="0">
                <a:solidFill>
                  <a:srgbClr val="0070C0"/>
                </a:solidFill>
              </a:rPr>
              <a:t>           shall be dismissed with immediate effect and will be repatriated to your</a:t>
            </a:r>
          </a:p>
          <a:p>
            <a:pPr eaLnBrk="1" hangingPunct="1">
              <a:lnSpc>
                <a:spcPct val="100000"/>
              </a:lnSpc>
              <a:spcBef>
                <a:spcPct val="0"/>
              </a:spcBef>
              <a:buFontTx/>
              <a:buNone/>
            </a:pPr>
            <a:r>
              <a:rPr lang="en-GB" altLang="en-US" sz="1800" dirty="0">
                <a:solidFill>
                  <a:srgbClr val="0070C0"/>
                </a:solidFill>
              </a:rPr>
              <a:t>           origin country on your own expenses</a:t>
            </a:r>
            <a:r>
              <a:rPr lang="en-GB" altLang="en-US" sz="1800" dirty="0">
                <a:solidFill>
                  <a:srgbClr val="0070C0"/>
                </a:solidFill>
                <a:latin typeface="Times New Roman" panose="02020603050405020304" pitchFamily="18" charset="0"/>
              </a:rPr>
              <a:t>.</a:t>
            </a:r>
            <a:r>
              <a:rPr lang="en-US" altLang="en-US" sz="1800" b="1" dirty="0">
                <a:solidFill>
                  <a:srgbClr val="0070C0"/>
                </a:solidFill>
                <a:latin typeface="Times New Roman" panose="02020603050405020304" pitchFamily="18" charset="0"/>
              </a:rPr>
              <a:t> </a:t>
            </a:r>
            <a:endParaRPr lang="en-US" altLang="en-US" sz="1800" b="1" dirty="0" smtClean="0">
              <a:solidFill>
                <a:srgbClr val="0070C0"/>
              </a:solidFill>
              <a:latin typeface="Times New Roman" panose="02020603050405020304" pitchFamily="18" charset="0"/>
            </a:endParaRPr>
          </a:p>
          <a:p>
            <a:pPr>
              <a:lnSpc>
                <a:spcPct val="100000"/>
              </a:lnSpc>
              <a:spcBef>
                <a:spcPct val="0"/>
              </a:spcBef>
              <a:buNone/>
            </a:pPr>
            <a:r>
              <a:rPr lang="en-GB" altLang="en-US" sz="1800" dirty="0" smtClean="0">
                <a:solidFill>
                  <a:srgbClr val="0070C0"/>
                </a:solidFill>
              </a:rPr>
              <a:t>	 </a:t>
            </a:r>
            <a:r>
              <a:rPr lang="en-GB" altLang="en-US" sz="1800" dirty="0">
                <a:solidFill>
                  <a:srgbClr val="0070C0"/>
                </a:solidFill>
              </a:rPr>
              <a:t>d) You shall not collect any money from any fellow Employee by force or</a:t>
            </a:r>
          </a:p>
          <a:p>
            <a:pPr>
              <a:lnSpc>
                <a:spcPct val="100000"/>
              </a:lnSpc>
              <a:spcBef>
                <a:spcPct val="0"/>
              </a:spcBef>
              <a:buNone/>
            </a:pPr>
            <a:r>
              <a:rPr lang="en-GB" altLang="en-US" sz="1800" dirty="0">
                <a:solidFill>
                  <a:srgbClr val="0070C0"/>
                </a:solidFill>
              </a:rPr>
              <a:t>            coercion for </a:t>
            </a:r>
            <a:r>
              <a:rPr lang="en-GB" altLang="en-US" sz="1800" dirty="0" smtClean="0">
                <a:solidFill>
                  <a:srgbClr val="0070C0"/>
                </a:solidFill>
              </a:rPr>
              <a:t>whatever </a:t>
            </a:r>
            <a:r>
              <a:rPr lang="en-GB" altLang="en-US" sz="1800" dirty="0">
                <a:solidFill>
                  <a:srgbClr val="0070C0"/>
                </a:solidFill>
              </a:rPr>
              <a:t>reason.</a:t>
            </a:r>
            <a:endParaRPr lang="en-US" altLang="en-US" sz="1800" b="1" dirty="0">
              <a:solidFill>
                <a:srgbClr val="0070C0"/>
              </a:solidFill>
              <a:latin typeface="Times New Roman" panose="02020603050405020304" pitchFamily="18" charset="0"/>
            </a:endParaRPr>
          </a:p>
          <a:p>
            <a:pPr eaLnBrk="1" hangingPunct="1">
              <a:lnSpc>
                <a:spcPct val="100000"/>
              </a:lnSpc>
              <a:spcBef>
                <a:spcPct val="0"/>
              </a:spcBef>
              <a:buFontTx/>
              <a:buNone/>
            </a:pPr>
            <a:endParaRPr lang="my-MM" altLang="en-US" sz="1800" dirty="0">
              <a:solidFill>
                <a:schemeClr val="bg2"/>
              </a:solidFill>
              <a:latin typeface="Mangal" panose="02040503050203030202" pitchFamily="18" charset="0"/>
              <a:ea typeface="Myanmar Text" panose="020B0502040204020203" pitchFamily="34" charset="0"/>
              <a:cs typeface="Myanmar Text" panose="020B0502040204020203" pitchFamily="34" charset="0"/>
            </a:endParaRPr>
          </a:p>
          <a:p>
            <a:pPr eaLnBrk="1" hangingPunct="1">
              <a:lnSpc>
                <a:spcPct val="100000"/>
              </a:lnSpc>
              <a:spcBef>
                <a:spcPct val="0"/>
              </a:spcBef>
              <a:buFontTx/>
              <a:buNone/>
            </a:pPr>
            <a:r>
              <a:rPr lang="my-MM" altLang="en-US" sz="1800" dirty="0">
                <a:latin typeface="Mangal" panose="02040503050203030202" pitchFamily="18" charset="0"/>
                <a:ea typeface="Myanmar Text" panose="020B0502040204020203" pitchFamily="34" charset="0"/>
                <a:cs typeface="Myanmar Text" panose="020B0502040204020203" pitchFamily="34" charset="0"/>
              </a:rPr>
              <a:t>   </a:t>
            </a:r>
            <a:r>
              <a:rPr lang="hi-IN" altLang="en-US" sz="1800" dirty="0">
                <a:latin typeface="Mangal" panose="02040503050203030202" pitchFamily="18" charset="0"/>
              </a:rPr>
              <a:t>ग) यदि तपाईंलाई सक्षम प्राधिकरणले सामाजिक समस्याहरू सिर्जना गर्ने वा कुनै पनि अवैध विध्वंस वा आपराधिक गतिविधिहरूमा संलग्न भएको फेला पारेमा, तपाईंलाई तत्काल प्रभावबाट खारेज गरिनेछ र आफ्नै खर्चमा तपाईंको मूल देश फर्काइनेछ</a:t>
            </a:r>
            <a:r>
              <a:rPr lang="hi-IN" altLang="en-US" sz="1800" dirty="0" smtClean="0">
                <a:latin typeface="Mangal" panose="02040503050203030202" pitchFamily="18" charset="0"/>
              </a:rPr>
              <a:t>।</a:t>
            </a:r>
            <a:endParaRPr lang="en-MY" altLang="en-US" sz="1800" dirty="0">
              <a:latin typeface="Mangal" panose="02040503050203030202" pitchFamily="18" charset="0"/>
            </a:endParaRPr>
          </a:p>
          <a:p>
            <a:pPr eaLnBrk="1" hangingPunct="1">
              <a:lnSpc>
                <a:spcPct val="100000"/>
              </a:lnSpc>
              <a:spcBef>
                <a:spcPct val="0"/>
              </a:spcBef>
              <a:buFontTx/>
              <a:buNone/>
            </a:pPr>
            <a:endParaRPr lang="en-MY" altLang="en-US" sz="1800" dirty="0" smtClean="0">
              <a:solidFill>
                <a:srgbClr val="003366"/>
              </a:solidFill>
              <a:latin typeface="Mangal" panose="02040503050203030202" pitchFamily="18" charset="0"/>
            </a:endParaRPr>
          </a:p>
          <a:p>
            <a:pPr>
              <a:lnSpc>
                <a:spcPct val="100000"/>
              </a:lnSpc>
              <a:spcBef>
                <a:spcPct val="0"/>
              </a:spcBef>
              <a:buNone/>
            </a:pPr>
            <a:r>
              <a:rPr lang="hi-IN" altLang="en-US" sz="1800" dirty="0">
                <a:latin typeface="Zawgyi-One" charset="0"/>
                <a:ea typeface="Mangal" panose="02040503050203030202" pitchFamily="18" charset="0"/>
              </a:rPr>
              <a:t>तपाईले कुनै पनि कारणको लागि बल वा जबरजस्ती कुनै पनि सँगी कर्मचारीबाट कुनै पनि पैसा जम्मा गर्नु हुँदैन।</a:t>
            </a:r>
          </a:p>
          <a:p>
            <a:pPr eaLnBrk="1" hangingPunct="1">
              <a:lnSpc>
                <a:spcPct val="100000"/>
              </a:lnSpc>
              <a:spcBef>
                <a:spcPct val="0"/>
              </a:spcBef>
              <a:buFontTx/>
              <a:buNone/>
            </a:pPr>
            <a:endParaRPr lang="en-MY" altLang="en-US" sz="1800" dirty="0">
              <a:solidFill>
                <a:srgbClr val="003366"/>
              </a:solidFill>
              <a:latin typeface="Times New Roman" panose="02020603050405020304" pitchFamily="18" charset="0"/>
            </a:endParaRPr>
          </a:p>
        </p:txBody>
      </p:sp>
      <p:sp>
        <p:nvSpPr>
          <p:cNvPr id="3" name="Rectangle 4">
            <a:extLst>
              <a:ext uri="{FF2B5EF4-FFF2-40B4-BE49-F238E27FC236}">
                <a16:creationId xmlns:a16="http://schemas.microsoft.com/office/drawing/2014/main" xmlns="" id="{B8955E41-76B9-FB19-4D65-23E3D92512BF}"/>
              </a:ext>
            </a:extLst>
          </p:cNvPr>
          <p:cNvSpPr txBox="1">
            <a:spLocks noChangeArrowheads="1"/>
          </p:cNvSpPr>
          <p:nvPr/>
        </p:nvSpPr>
        <p:spPr bwMode="auto">
          <a:xfrm>
            <a:off x="1905000" y="1679575"/>
            <a:ext cx="8382000" cy="611188"/>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400" b="1" dirty="0">
                <a:solidFill>
                  <a:schemeClr val="accent5">
                    <a:lumMod val="75000"/>
                  </a:schemeClr>
                </a:solidFill>
                <a:latin typeface="+mn-lt"/>
              </a:rPr>
              <a:t>1) Restriction </a:t>
            </a:r>
            <a:r>
              <a:rPr lang="en-US" altLang="en-US" sz="3200" b="1" dirty="0"/>
              <a:t>     </a:t>
            </a:r>
            <a:r>
              <a:rPr lang="hi-IN" altLang="en-US" sz="2400" b="1" dirty="0">
                <a:latin typeface="Zawgyi-One" panose="020B0604030504040204" pitchFamily="34" charset="0"/>
                <a:cs typeface="+mj-cs"/>
              </a:rPr>
              <a:t>प्रतिबन्ध</a:t>
            </a:r>
          </a:p>
        </p:txBody>
      </p:sp>
      <p:sp>
        <p:nvSpPr>
          <p:cNvPr id="4" name="Title 1">
            <a:extLst>
              <a:ext uri="{FF2B5EF4-FFF2-40B4-BE49-F238E27FC236}">
                <a16:creationId xmlns:a16="http://schemas.microsoft.com/office/drawing/2014/main" xmlns="" id="{8E154B8F-89BB-9520-008D-F9B5CE79CD49}"/>
              </a:ext>
            </a:extLst>
          </p:cNvPr>
          <p:cNvSpPr txBox="1">
            <a:spLocks/>
          </p:cNvSpPr>
          <p:nvPr/>
        </p:nvSpPr>
        <p:spPr bwMode="auto">
          <a:xfrm>
            <a:off x="1866900" y="685800"/>
            <a:ext cx="8458200"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2800" b="1" dirty="0">
                <a:solidFill>
                  <a:schemeClr val="accent5">
                    <a:lumMod val="75000"/>
                  </a:schemeClr>
                </a:solidFill>
                <a:latin typeface="+mn-lt"/>
              </a:rPr>
              <a:t>5. Other Terms &amp; Conditions </a:t>
            </a:r>
            <a:r>
              <a:rPr lang="hi-IN" altLang="en-US" sz="2800" b="1" dirty="0">
                <a:latin typeface="+mn-lt"/>
              </a:rPr>
              <a:t>अन्य नियम र सर्तहरू</a:t>
            </a:r>
            <a:endParaRPr lang="en-US" altLang="en-US" sz="2800" b="1" dirty="0">
              <a:latin typeface="Times New Roman" panose="02020603050405020304" pitchFamily="18" charset="0"/>
            </a:endParaRPr>
          </a:p>
        </p:txBody>
      </p:sp>
    </p:spTree>
  </p:cSld>
  <p:clrMapOvr>
    <a:masterClrMapping/>
  </p:clrMapOvr>
  <p:transition spd="slow">
    <p:pull dir="l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xmlns="" id="{31D4EEEC-35BD-ABF8-4044-F77FEB475039}"/>
              </a:ext>
            </a:extLst>
          </p:cNvPr>
          <p:cNvSpPr>
            <a:spLocks noChangeArrowheads="1"/>
          </p:cNvSpPr>
          <p:nvPr/>
        </p:nvSpPr>
        <p:spPr bwMode="auto">
          <a:xfrm>
            <a:off x="1905000" y="2290764"/>
            <a:ext cx="8382000" cy="4247317"/>
          </a:xfrm>
          <a:prstGeom prst="rect">
            <a:avLst/>
          </a:prstGeom>
          <a:solidFill>
            <a:schemeClr val="bg1"/>
          </a:solidFill>
          <a:ln>
            <a:noFill/>
          </a:ln>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dirty="0">
                <a:solidFill>
                  <a:schemeClr val="accent5">
                    <a:lumMod val="75000"/>
                  </a:schemeClr>
                </a:solidFill>
                <a:latin typeface="+mn-lt"/>
              </a:rPr>
              <a:t> </a:t>
            </a:r>
            <a:endParaRPr lang="en-GB" altLang="en-US" dirty="0" smtClean="0">
              <a:solidFill>
                <a:schemeClr val="accent5">
                  <a:lumMod val="75000"/>
                </a:schemeClr>
              </a:solidFill>
              <a:latin typeface="+mn-lt"/>
            </a:endParaRPr>
          </a:p>
          <a:p>
            <a:pPr>
              <a:defRPr/>
            </a:pPr>
            <a:r>
              <a:rPr lang="en-GB" altLang="en-US" dirty="0" smtClean="0">
                <a:solidFill>
                  <a:schemeClr val="accent5">
                    <a:lumMod val="75000"/>
                  </a:schemeClr>
                </a:solidFill>
                <a:latin typeface="+mn-lt"/>
              </a:rPr>
              <a:t>       </a:t>
            </a:r>
            <a:r>
              <a:rPr lang="en-GB" altLang="en-US" dirty="0">
                <a:solidFill>
                  <a:schemeClr val="accent5">
                    <a:lumMod val="75000"/>
                  </a:schemeClr>
                </a:solidFill>
                <a:latin typeface="+mn-lt"/>
              </a:rPr>
              <a:t>e) You shall strictly follow the rules and regulations set by the Employer and</a:t>
            </a:r>
          </a:p>
          <a:p>
            <a:pPr>
              <a:defRPr/>
            </a:pPr>
            <a:r>
              <a:rPr lang="en-GB" altLang="en-US" dirty="0">
                <a:solidFill>
                  <a:schemeClr val="accent5">
                    <a:lumMod val="75000"/>
                  </a:schemeClr>
                </a:solidFill>
                <a:latin typeface="+mn-lt"/>
              </a:rPr>
              <a:t>            not to conduct any misconduct and breach any of such rules and</a:t>
            </a:r>
          </a:p>
          <a:p>
            <a:pPr>
              <a:defRPr/>
            </a:pPr>
            <a:r>
              <a:rPr lang="en-GB" altLang="en-US" dirty="0">
                <a:solidFill>
                  <a:schemeClr val="accent5">
                    <a:lumMod val="75000"/>
                  </a:schemeClr>
                </a:solidFill>
                <a:latin typeface="+mn-lt"/>
              </a:rPr>
              <a:t>            regulations regarding discipline and work. </a:t>
            </a:r>
          </a:p>
          <a:p>
            <a:pPr>
              <a:defRPr/>
            </a:pPr>
            <a:r>
              <a:rPr lang="en-GB" altLang="en-US" dirty="0">
                <a:solidFill>
                  <a:srgbClr val="0070C0"/>
                </a:solidFill>
              </a:rPr>
              <a:t> </a:t>
            </a:r>
            <a:r>
              <a:rPr lang="en-GB" altLang="en-US" dirty="0" smtClean="0">
                <a:solidFill>
                  <a:srgbClr val="0070C0"/>
                </a:solidFill>
              </a:rPr>
              <a:t>	f</a:t>
            </a:r>
            <a:r>
              <a:rPr lang="en-GB" altLang="en-US" dirty="0">
                <a:solidFill>
                  <a:srgbClr val="0070C0"/>
                </a:solidFill>
              </a:rPr>
              <a:t>) </a:t>
            </a:r>
            <a:r>
              <a:rPr lang="en-MY" altLang="en-US" dirty="0">
                <a:solidFill>
                  <a:srgbClr val="0070C0"/>
                </a:solidFill>
                <a:cs typeface="Arial" panose="020B0604020202020204" pitchFamily="34" charset="0"/>
              </a:rPr>
              <a:t>The Employee shall nor engage any romance relationship and/or marry and or intent to marry any Malaysia (whether his/her) during the period of this employment </a:t>
            </a:r>
            <a:r>
              <a:rPr lang="en-MY" altLang="en-US" dirty="0" smtClean="0">
                <a:solidFill>
                  <a:srgbClr val="0070C0"/>
                </a:solidFill>
                <a:cs typeface="Arial" panose="020B0604020202020204" pitchFamily="34" charset="0"/>
              </a:rPr>
              <a:t>contract</a:t>
            </a:r>
            <a:r>
              <a:rPr lang="en-MY" altLang="en-US" dirty="0" smtClean="0">
                <a:solidFill>
                  <a:srgbClr val="C00000"/>
                </a:solidFill>
                <a:cs typeface="Arial" panose="020B0604020202020204" pitchFamily="34" charset="0"/>
              </a:rPr>
              <a:t>.</a:t>
            </a:r>
            <a:endParaRPr lang="en-MY" altLang="en-US" dirty="0">
              <a:solidFill>
                <a:srgbClr val="C00000"/>
              </a:solidFill>
              <a:cs typeface="Arial" panose="020B0604020202020204" pitchFamily="34" charset="0"/>
            </a:endParaRPr>
          </a:p>
          <a:p>
            <a:pPr>
              <a:defRPr/>
            </a:pPr>
            <a:endParaRPr lang="hi-IN" altLang="en-US" dirty="0">
              <a:latin typeface="Zawgyi-One" panose="020B0604030504040204" pitchFamily="34" charset="0"/>
              <a:cs typeface="+mj-cs"/>
            </a:endParaRPr>
          </a:p>
          <a:p>
            <a:pPr>
              <a:defRPr/>
            </a:pPr>
            <a:r>
              <a:rPr lang="hi-IN" altLang="en-US" dirty="0">
                <a:latin typeface="Zawgyi-One" panose="020B0604030504040204" pitchFamily="34" charset="0"/>
                <a:cs typeface="+mj-cs"/>
              </a:rPr>
              <a:t>   तपाईले नियोक्ताले तोकेको नियम र कानूनको कडाईका साथ पालना गर्नु पर्छ र अनुशासन र काम सम्बन्धी कुनै पनि प्रकारको नियम-कानूनको उल्ल </a:t>
            </a:r>
            <a:r>
              <a:rPr lang="en-US" altLang="en-US" dirty="0">
                <a:latin typeface="Zawgyi-One" panose="020B0604030504040204" pitchFamily="34" charset="0"/>
                <a:cs typeface="+mj-cs"/>
              </a:rPr>
              <a:t>and</a:t>
            </a:r>
            <a:r>
              <a:rPr lang="hi-IN" altLang="en-US" dirty="0">
                <a:latin typeface="Zawgyi-One" panose="020B0604030504040204" pitchFamily="34" charset="0"/>
                <a:cs typeface="+mj-cs"/>
              </a:rPr>
              <a:t>घन नगर्न र कुनै पनि प्रकारको नियम उल्ल .घन नगर्न</a:t>
            </a:r>
            <a:r>
              <a:rPr lang="hi-IN" altLang="en-US" dirty="0" smtClean="0">
                <a:latin typeface="Zawgyi-One" panose="020B0604030504040204" pitchFamily="34" charset="0"/>
                <a:cs typeface="+mj-cs"/>
              </a:rPr>
              <a:t>।</a:t>
            </a:r>
            <a:endParaRPr lang="en-MY" altLang="en-US" dirty="0" smtClean="0">
              <a:latin typeface="Zawgyi-One" panose="020B0604030504040204" pitchFamily="34" charset="0"/>
              <a:cs typeface="+mj-cs"/>
            </a:endParaRPr>
          </a:p>
          <a:p>
            <a:pPr>
              <a:defRPr/>
            </a:pPr>
            <a:endParaRPr lang="en-MY" altLang="en-US" dirty="0">
              <a:latin typeface="Zawgyi-One" panose="020B0604030504040204" pitchFamily="34" charset="0"/>
              <a:cs typeface="+mj-cs"/>
            </a:endParaRPr>
          </a:p>
          <a:p>
            <a:pPr>
              <a:defRPr/>
            </a:pPr>
            <a:r>
              <a:rPr lang="ne-NP" altLang="en-US" dirty="0">
                <a:solidFill>
                  <a:srgbClr val="000000"/>
                </a:solidFill>
                <a:latin typeface="Arial" panose="020B0604020202020204" pitchFamily="34" charset="0"/>
                <a:ea typeface="Arial" panose="020B0604020202020204" pitchFamily="34" charset="0"/>
              </a:rPr>
              <a:t>कर्मचारीले यो रोजगारी सम्झौताको अवधिमा कुनै पनि रोमान्स सम्बन्ध र/वा विवाह गर्ने र वा कुनै मलेसिया (उनी/उनको) सँग विवाह गर्ने इरादा राख्ने छैन।</a:t>
            </a:r>
            <a:endParaRPr lang="en-MY" altLang="en-US" dirty="0">
              <a:solidFill>
                <a:srgbClr val="000000"/>
              </a:solidFill>
              <a:latin typeface="Arial" panose="020B0604020202020204" pitchFamily="34" charset="0"/>
              <a:cs typeface="Arial" panose="020B0604020202020204" pitchFamily="34" charset="0"/>
            </a:endParaRPr>
          </a:p>
          <a:p>
            <a:pPr>
              <a:defRPr/>
            </a:pPr>
            <a:endParaRPr lang="en-GB" altLang="en-US" dirty="0">
              <a:latin typeface="Zawgyi-One" panose="020B0604030504040204" pitchFamily="34" charset="0"/>
              <a:cs typeface="+mj-cs"/>
            </a:endParaRPr>
          </a:p>
        </p:txBody>
      </p:sp>
      <p:sp>
        <p:nvSpPr>
          <p:cNvPr id="3" name="Rectangle 4">
            <a:extLst>
              <a:ext uri="{FF2B5EF4-FFF2-40B4-BE49-F238E27FC236}">
                <a16:creationId xmlns:a16="http://schemas.microsoft.com/office/drawing/2014/main" xmlns="" id="{348079A2-EF99-9419-8568-EDF076B95F9D}"/>
              </a:ext>
            </a:extLst>
          </p:cNvPr>
          <p:cNvSpPr txBox="1">
            <a:spLocks noChangeArrowheads="1"/>
          </p:cNvSpPr>
          <p:nvPr/>
        </p:nvSpPr>
        <p:spPr bwMode="auto">
          <a:xfrm>
            <a:off x="1905000" y="1679575"/>
            <a:ext cx="8382000" cy="611188"/>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400" b="1" dirty="0">
                <a:solidFill>
                  <a:schemeClr val="accent5">
                    <a:lumMod val="75000"/>
                  </a:schemeClr>
                </a:solidFill>
                <a:latin typeface="+mn-lt"/>
              </a:rPr>
              <a:t>1) Restriction </a:t>
            </a:r>
            <a:r>
              <a:rPr lang="en-US" altLang="en-US" sz="3200" b="1" dirty="0"/>
              <a:t>     </a:t>
            </a:r>
            <a:r>
              <a:rPr lang="hi-IN" altLang="en-US" sz="2400" b="1" dirty="0">
                <a:latin typeface="Zawgyi-One" panose="020B0604030504040204" pitchFamily="34" charset="0"/>
                <a:cs typeface="+mj-cs"/>
              </a:rPr>
              <a:t>प्रतिबन्ध</a:t>
            </a:r>
          </a:p>
        </p:txBody>
      </p:sp>
      <p:sp>
        <p:nvSpPr>
          <p:cNvPr id="4" name="Title 1">
            <a:extLst>
              <a:ext uri="{FF2B5EF4-FFF2-40B4-BE49-F238E27FC236}">
                <a16:creationId xmlns:a16="http://schemas.microsoft.com/office/drawing/2014/main" xmlns="" id="{0EDA655D-5AA7-027B-ED78-CA6845B4F6FC}"/>
              </a:ext>
            </a:extLst>
          </p:cNvPr>
          <p:cNvSpPr txBox="1">
            <a:spLocks/>
          </p:cNvSpPr>
          <p:nvPr/>
        </p:nvSpPr>
        <p:spPr bwMode="auto">
          <a:xfrm>
            <a:off x="1866900" y="685800"/>
            <a:ext cx="8458200" cy="611188"/>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2800" b="1" dirty="0">
                <a:solidFill>
                  <a:schemeClr val="accent5">
                    <a:lumMod val="75000"/>
                  </a:schemeClr>
                </a:solidFill>
                <a:latin typeface="+mn-lt"/>
              </a:rPr>
              <a:t>5. Other Terms &amp; Conditions </a:t>
            </a:r>
            <a:r>
              <a:rPr lang="hi-IN" altLang="en-US" sz="2800" b="1" dirty="0">
                <a:latin typeface="+mn-lt"/>
              </a:rPr>
              <a:t>अन्य नियम र सर्तहरू</a:t>
            </a:r>
            <a:endParaRPr lang="en-US" altLang="en-US" sz="2800" b="1" dirty="0">
              <a:latin typeface="Times New Roman" panose="02020603050405020304" pitchFamily="18" charset="0"/>
            </a:endParaRPr>
          </a:p>
        </p:txBody>
      </p:sp>
    </p:spTree>
  </p:cSld>
  <p:clrMapOvr>
    <a:masterClrMapping/>
  </p:clrMapOvr>
  <p:transition spd="slow">
    <p:pull dir="l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0D5301-B0BF-3650-9F1B-67AEE390F5AC}"/>
              </a:ext>
            </a:extLst>
          </p:cNvPr>
          <p:cNvSpPr>
            <a:spLocks noGrp="1"/>
          </p:cNvSpPr>
          <p:nvPr>
            <p:ph type="title"/>
          </p:nvPr>
        </p:nvSpPr>
        <p:spPr>
          <a:xfrm>
            <a:off x="351692" y="342412"/>
            <a:ext cx="11479237" cy="1303506"/>
          </a:xfrm>
          <a:solidFill>
            <a:schemeClr val="bg1"/>
          </a:solidFill>
        </p:spPr>
        <p:txBody>
          <a:bodyPr rtlCol="0">
            <a:noAutofit/>
          </a:bodyPr>
          <a:lstStyle/>
          <a:p>
            <a:pPr algn="ctr">
              <a:lnSpc>
                <a:spcPct val="100000"/>
              </a:lnSpc>
              <a:defRPr/>
            </a:pPr>
            <a:r>
              <a:rPr lang="en-US" sz="2400" b="1" dirty="0">
                <a:solidFill>
                  <a:schemeClr val="accent5">
                    <a:lumMod val="75000"/>
                  </a:schemeClr>
                </a:solidFill>
              </a:rPr>
              <a:t>To achieve PTSB Ethical Recruitment, we ensure our recruitment process are:</a:t>
            </a:r>
            <a:r>
              <a:rPr lang="en-US" sz="3600" b="1" dirty="0">
                <a:solidFill>
                  <a:schemeClr val="accent5">
                    <a:lumMod val="75000"/>
                  </a:schemeClr>
                </a:solidFill>
              </a:rPr>
              <a:t/>
            </a:r>
            <a:br>
              <a:rPr lang="en-US" sz="3600" b="1" dirty="0">
                <a:solidFill>
                  <a:schemeClr val="accent5">
                    <a:lumMod val="75000"/>
                  </a:schemeClr>
                </a:solidFill>
              </a:rPr>
            </a:br>
            <a:r>
              <a:rPr lang="en-US" sz="2800" dirty="0"/>
              <a:t>PTSB </a:t>
            </a:r>
            <a:r>
              <a:rPr lang="hi-IN" sz="2800" dirty="0"/>
              <a:t>नैतिक भर्ती प्राप्त गर्न, हामी हाम्रो भर्ती प्रक्रिया निम्न छन्:</a:t>
            </a:r>
            <a:endParaRPr lang="en-MY" sz="3600" dirty="0"/>
          </a:p>
        </p:txBody>
      </p:sp>
      <p:sp>
        <p:nvSpPr>
          <p:cNvPr id="3" name="Content Placeholder 2">
            <a:extLst>
              <a:ext uri="{FF2B5EF4-FFF2-40B4-BE49-F238E27FC236}">
                <a16:creationId xmlns:a16="http://schemas.microsoft.com/office/drawing/2014/main" xmlns="" id="{14756035-3D0C-38DB-A486-276A89F22B5F}"/>
              </a:ext>
            </a:extLst>
          </p:cNvPr>
          <p:cNvSpPr>
            <a:spLocks noGrp="1"/>
          </p:cNvSpPr>
          <p:nvPr>
            <p:ph idx="1"/>
          </p:nvPr>
        </p:nvSpPr>
        <p:spPr>
          <a:xfrm>
            <a:off x="1863725" y="1782697"/>
            <a:ext cx="8464550" cy="917575"/>
          </a:xfrm>
          <a:solidFill>
            <a:schemeClr val="bg1"/>
          </a:solidFill>
        </p:spPr>
        <p:txBody>
          <a:bodyPr>
            <a:normAutofit/>
          </a:bodyPr>
          <a:lstStyle/>
          <a:p>
            <a:pPr marL="342900" indent="-342900">
              <a:spcBef>
                <a:spcPct val="0"/>
              </a:spcBef>
              <a:buFont typeface="Arial" panose="020B0604020202020204" pitchFamily="34" charset="0"/>
              <a:buAutoNum type="arabicParenR"/>
            </a:pPr>
            <a:r>
              <a:rPr lang="en-US" altLang="en-US" sz="2000" b="1" u="sng">
                <a:solidFill>
                  <a:srgbClr val="893713"/>
                </a:solidFill>
                <a:latin typeface="Times New Roman" panose="02020603050405020304" pitchFamily="18" charset="0"/>
                <a:cs typeface="Calibri" panose="020F0502020204030204" pitchFamily="34" charset="0"/>
              </a:rPr>
              <a:t>No Discrimination </a:t>
            </a:r>
            <a:r>
              <a:rPr lang="en-US" altLang="en-US" sz="2000" b="1" u="sng">
                <a:latin typeface="Nirmala UI" panose="020B0502040204020203" pitchFamily="34" charset="0"/>
                <a:cs typeface="Calibri" panose="020F0502020204030204" pitchFamily="34" charset="0"/>
              </a:rPr>
              <a:t>कुनै</a:t>
            </a:r>
            <a:r>
              <a:rPr lang="en-US" altLang="en-US" sz="2000" b="1" u="sng">
                <a:latin typeface="Times New Roman" panose="02020603050405020304" pitchFamily="18" charset="0"/>
                <a:cs typeface="Calibri" panose="020F0502020204030204" pitchFamily="34" charset="0"/>
              </a:rPr>
              <a:t> </a:t>
            </a:r>
            <a:r>
              <a:rPr lang="en-US" altLang="en-US" sz="2000" b="1" u="sng">
                <a:latin typeface="Nirmala UI" panose="020B0502040204020203" pitchFamily="34" charset="0"/>
                <a:cs typeface="Calibri" panose="020F0502020204030204" pitchFamily="34" charset="0"/>
              </a:rPr>
              <a:t>भेदभाव</a:t>
            </a:r>
            <a:r>
              <a:rPr lang="en-US" altLang="en-US" sz="2000" b="1" u="sng">
                <a:latin typeface="Times New Roman" panose="02020603050405020304" pitchFamily="18" charset="0"/>
                <a:cs typeface="Calibri" panose="020F0502020204030204" pitchFamily="34" charset="0"/>
              </a:rPr>
              <a:t> </a:t>
            </a:r>
            <a:r>
              <a:rPr lang="en-US" altLang="en-US" sz="2000" b="1" u="sng">
                <a:latin typeface="Nirmala UI" panose="020B0502040204020203" pitchFamily="34" charset="0"/>
                <a:cs typeface="Calibri" panose="020F0502020204030204" pitchFamily="34" charset="0"/>
              </a:rPr>
              <a:t>छैन</a:t>
            </a:r>
            <a:r>
              <a:rPr lang="en-US" altLang="en-US" sz="2000" b="1" u="sng">
                <a:latin typeface="Times New Roman" panose="02020603050405020304" pitchFamily="18" charset="0"/>
                <a:cs typeface="Calibri" panose="020F0502020204030204" pitchFamily="34" charset="0"/>
              </a:rPr>
              <a:t> :-</a:t>
            </a:r>
          </a:p>
          <a:p>
            <a:pPr marL="342900" indent="-342900">
              <a:lnSpc>
                <a:spcPct val="100000"/>
              </a:lnSpc>
              <a:spcBef>
                <a:spcPct val="0"/>
              </a:spcBef>
              <a:buNone/>
            </a:pPr>
            <a:r>
              <a:rPr lang="en-US" altLang="en-US" sz="1600">
                <a:solidFill>
                  <a:srgbClr val="893713"/>
                </a:solidFill>
                <a:latin typeface="Times New Roman" panose="02020603050405020304" pitchFamily="18" charset="0"/>
                <a:cs typeface="Calibri" panose="020F0502020204030204" pitchFamily="34" charset="0"/>
              </a:rPr>
              <a:t>Our hiring decisions are based on personal abilities and capabilities. </a:t>
            </a:r>
            <a:r>
              <a:rPr lang="en-US" altLang="en-US" sz="1600">
                <a:latin typeface="Times New Roman" panose="02020603050405020304" pitchFamily="18" charset="0"/>
                <a:cs typeface="Calibri" panose="020F0502020204030204" pitchFamily="34" charset="0"/>
              </a:rPr>
              <a:t/>
            </a:r>
            <a:br>
              <a:rPr lang="en-US" altLang="en-US" sz="1600">
                <a:latin typeface="Times New Roman" panose="02020603050405020304" pitchFamily="18" charset="0"/>
                <a:cs typeface="Calibri" panose="020F0502020204030204" pitchFamily="34" charset="0"/>
              </a:rPr>
            </a:br>
            <a:r>
              <a:rPr lang="hi-IN" altLang="en-US" sz="1800" b="1">
                <a:latin typeface="Times New Roman" panose="02020603050405020304" pitchFamily="18" charset="0"/>
                <a:ea typeface="Calibri" panose="020F0502020204030204" pitchFamily="34" charset="0"/>
              </a:rPr>
              <a:t>हाम्रो भर्ती निर्णयहरू व्यक्तिगत क्षमता र क्षमताहरूमा आधारित हुन्छन्।</a:t>
            </a:r>
            <a:r>
              <a:rPr lang="en-US" altLang="en-US" sz="1800" b="1">
                <a:latin typeface="Times New Roman" panose="02020603050405020304" pitchFamily="18" charset="0"/>
                <a:cs typeface="Calibri" panose="020F0502020204030204" pitchFamily="34" charset="0"/>
              </a:rPr>
              <a:t> </a:t>
            </a:r>
          </a:p>
        </p:txBody>
      </p:sp>
      <p:sp>
        <p:nvSpPr>
          <p:cNvPr id="11" name="Content Placeholder 2">
            <a:extLst>
              <a:ext uri="{FF2B5EF4-FFF2-40B4-BE49-F238E27FC236}">
                <a16:creationId xmlns:a16="http://schemas.microsoft.com/office/drawing/2014/main" xmlns="" id="{06179B1B-2AC3-C561-AA92-C8422A1901A3}"/>
              </a:ext>
            </a:extLst>
          </p:cNvPr>
          <p:cNvSpPr txBox="1">
            <a:spLocks/>
          </p:cNvSpPr>
          <p:nvPr/>
        </p:nvSpPr>
        <p:spPr>
          <a:xfrm>
            <a:off x="1863725" y="2779156"/>
            <a:ext cx="8464550" cy="1651000"/>
          </a:xfrm>
          <a:prstGeom prst="rect">
            <a:avLst/>
          </a:prstGeom>
          <a:solidFill>
            <a:schemeClr val="bg1"/>
          </a:solidFill>
        </p:spPr>
        <p:txBody>
          <a:bodyPr>
            <a:norm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20000"/>
              </a:lnSpc>
              <a:spcBef>
                <a:spcPct val="0"/>
              </a:spcBef>
              <a:buFont typeface="Calibri Light" panose="020F0302020204030204" pitchFamily="34" charset="0"/>
              <a:buAutoNum type="arabicParenR" startAt="2"/>
            </a:pPr>
            <a:r>
              <a:rPr lang="en-US" altLang="en-US" sz="1800" b="1" u="sng" dirty="0">
                <a:solidFill>
                  <a:srgbClr val="893713"/>
                </a:solidFill>
                <a:latin typeface="Times New Roman" panose="02020603050405020304" pitchFamily="18" charset="0"/>
                <a:cs typeface="Calibri" panose="020F0502020204030204" pitchFamily="34" charset="0"/>
              </a:rPr>
              <a:t>Clearly Written Contract</a:t>
            </a:r>
            <a:r>
              <a:rPr lang="en-US" altLang="en-US" sz="1800" b="1" u="sng" dirty="0">
                <a:latin typeface="Times New Roman" panose="02020603050405020304" pitchFamily="18" charset="0"/>
                <a:cs typeface="Calibri" panose="020F0502020204030204" pitchFamily="34" charset="0"/>
              </a:rPr>
              <a:t>  </a:t>
            </a:r>
            <a:r>
              <a:rPr lang="hi-IN" altLang="en-US" sz="1800" b="1" u="sng" dirty="0">
                <a:latin typeface="Nirmala UI" panose="020B0502040204020203" pitchFamily="34" charset="0"/>
                <a:ea typeface="Calibri" panose="020F0502020204030204" pitchFamily="34" charset="0"/>
              </a:rPr>
              <a:t>स्पष्ट रूपमा लिखित सम्झौता </a:t>
            </a:r>
            <a:r>
              <a:rPr lang="en-US" altLang="en-US" sz="1800" b="1" u="sng" dirty="0">
                <a:latin typeface="Times New Roman" panose="02020603050405020304" pitchFamily="18" charset="0"/>
                <a:cs typeface="Calibri" panose="020F0502020204030204" pitchFamily="34" charset="0"/>
              </a:rPr>
              <a:t>:- </a:t>
            </a:r>
          </a:p>
          <a:p>
            <a:pPr>
              <a:lnSpc>
                <a:spcPct val="120000"/>
              </a:lnSpc>
              <a:spcBef>
                <a:spcPct val="0"/>
              </a:spcBef>
              <a:buNone/>
            </a:pPr>
            <a:r>
              <a:rPr lang="en-US" altLang="en-US" sz="1500" dirty="0">
                <a:solidFill>
                  <a:srgbClr val="893713"/>
                </a:solidFill>
                <a:latin typeface="Times New Roman" panose="02020603050405020304" pitchFamily="18" charset="0"/>
                <a:cs typeface="Calibri" panose="020F0502020204030204" pitchFamily="34" charset="0"/>
              </a:rPr>
              <a:t>All workers are given a written contract in their own language at the point of recruitment that outlines their rights and responsibilities. </a:t>
            </a:r>
            <a:br>
              <a:rPr lang="en-US" altLang="en-US" sz="1500" dirty="0">
                <a:solidFill>
                  <a:srgbClr val="893713"/>
                </a:solidFill>
                <a:latin typeface="Times New Roman" panose="02020603050405020304" pitchFamily="18" charset="0"/>
                <a:cs typeface="Calibri" panose="020F0502020204030204" pitchFamily="34" charset="0"/>
              </a:rPr>
            </a:br>
            <a:r>
              <a:rPr lang="hi-IN" altLang="en-US" sz="1800" b="1" dirty="0">
                <a:latin typeface="Nirmala UI" panose="020B0502040204020203" pitchFamily="34" charset="0"/>
              </a:rPr>
              <a:t>सबै कामदारहरूलाई भर्तीको बिन्दुमा तिनीहरूको आफ्नै भाषामा लिखित अनुबंध दिइन्छ जसले तिनीहरूको अधिकार र जिम्मेवारीहरूलाई रूपरेखा दिन्छ।</a:t>
            </a:r>
            <a:endParaRPr lang="en-MY" altLang="en-US" sz="1600" b="1" dirty="0">
              <a:cs typeface="Calibri" panose="020F0502020204030204" pitchFamily="34" charset="0"/>
            </a:endParaRPr>
          </a:p>
        </p:txBody>
      </p:sp>
      <p:sp>
        <p:nvSpPr>
          <p:cNvPr id="5" name="Content Placeholder 2">
            <a:extLst>
              <a:ext uri="{FF2B5EF4-FFF2-40B4-BE49-F238E27FC236}">
                <a16:creationId xmlns:a16="http://schemas.microsoft.com/office/drawing/2014/main" xmlns="" id="{7728B9B5-DBD4-FD0F-F62A-BA76F0CE5970}"/>
              </a:ext>
            </a:extLst>
          </p:cNvPr>
          <p:cNvSpPr txBox="1">
            <a:spLocks/>
          </p:cNvSpPr>
          <p:nvPr/>
        </p:nvSpPr>
        <p:spPr>
          <a:xfrm>
            <a:off x="1863726" y="4508602"/>
            <a:ext cx="8461375" cy="2133600"/>
          </a:xfrm>
          <a:prstGeom prst="rect">
            <a:avLst/>
          </a:prstGeom>
          <a:solidFill>
            <a:schemeClr val="bg1"/>
          </a:solidFill>
        </p:spPr>
        <p:txBody>
          <a:bodyPr>
            <a:normAutofit fontScale="92500"/>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Calibri Light" panose="020F0302020204030204" pitchFamily="34" charset="0"/>
              <a:buAutoNum type="arabicParenR" startAt="3"/>
            </a:pPr>
            <a:r>
              <a:rPr lang="en-US" altLang="en-US" sz="1800" b="1" u="sng" dirty="0">
                <a:solidFill>
                  <a:srgbClr val="893713"/>
                </a:solidFill>
                <a:latin typeface="Times New Roman" panose="02020603050405020304" pitchFamily="18" charset="0"/>
                <a:cs typeface="Calibri" panose="020F0502020204030204" pitchFamily="34" charset="0"/>
              </a:rPr>
              <a:t>Freely Chosen Employment (No Forced </a:t>
            </a:r>
            <a:r>
              <a:rPr lang="en-US" altLang="en-US" sz="1800" b="1" u="sng" dirty="0" err="1">
                <a:solidFill>
                  <a:srgbClr val="893713"/>
                </a:solidFill>
                <a:latin typeface="Times New Roman" panose="02020603050405020304" pitchFamily="18" charset="0"/>
                <a:cs typeface="Calibri" panose="020F0502020204030204" pitchFamily="34" charset="0"/>
              </a:rPr>
              <a:t>Labour</a:t>
            </a:r>
            <a:r>
              <a:rPr lang="en-US" altLang="en-US" sz="1800" b="1" u="sng" dirty="0">
                <a:solidFill>
                  <a:srgbClr val="893713"/>
                </a:solidFill>
                <a:latin typeface="Times New Roman" panose="02020603050405020304" pitchFamily="18" charset="0"/>
                <a:cs typeface="Calibri" panose="020F0502020204030204" pitchFamily="34" charset="0"/>
              </a:rPr>
              <a:t>) </a:t>
            </a:r>
            <a:r>
              <a:rPr lang="en-US" altLang="en-US" sz="1800" b="1" u="sng" dirty="0">
                <a:latin typeface="Times New Roman" panose="02020603050405020304" pitchFamily="18" charset="0"/>
                <a:cs typeface="Calibri" panose="020F0502020204030204" pitchFamily="34" charset="0"/>
              </a:rPr>
              <a:t/>
            </a:r>
            <a:br>
              <a:rPr lang="en-US" altLang="en-US" sz="1800" b="1" u="sng" dirty="0">
                <a:latin typeface="Times New Roman" panose="02020603050405020304" pitchFamily="18" charset="0"/>
                <a:cs typeface="Calibri" panose="020F0502020204030204" pitchFamily="34" charset="0"/>
              </a:rPr>
            </a:br>
            <a:r>
              <a:rPr lang="hi-IN" altLang="en-US" sz="1800" b="1" u="sng" dirty="0">
                <a:latin typeface="Times New Roman" panose="02020603050405020304" pitchFamily="18" charset="0"/>
                <a:ea typeface="Calibri" panose="020F0502020204030204" pitchFamily="34" charset="0"/>
              </a:rPr>
              <a:t>स्वतन्त्र रूपमा रोजिएको रोजगार (कुनै जबर्जस्ती श्रम)</a:t>
            </a:r>
            <a:endParaRPr lang="en-US" altLang="en-US" sz="1800" b="1" u="sng" dirty="0">
              <a:latin typeface="Times New Roman" panose="02020603050405020304" pitchFamily="18" charset="0"/>
              <a:cs typeface="Calibri" panose="020F0502020204030204" pitchFamily="34" charset="0"/>
            </a:endParaRPr>
          </a:p>
          <a:p>
            <a:pPr>
              <a:lnSpc>
                <a:spcPct val="100000"/>
              </a:lnSpc>
              <a:spcBef>
                <a:spcPct val="0"/>
              </a:spcBef>
              <a:buNone/>
            </a:pPr>
            <a:r>
              <a:rPr lang="en-US" altLang="en-US" sz="1500" dirty="0">
                <a:latin typeface="Times New Roman" panose="02020603050405020304" pitchFamily="18" charset="0"/>
                <a:cs typeface="Calibri" panose="020F0502020204030204" pitchFamily="34" charset="0"/>
              </a:rPr>
              <a:t>      </a:t>
            </a:r>
            <a:r>
              <a:rPr lang="en-US" altLang="en-US" sz="1500" dirty="0">
                <a:solidFill>
                  <a:srgbClr val="893713"/>
                </a:solidFill>
                <a:latin typeface="Times New Roman" panose="02020603050405020304" pitchFamily="18" charset="0"/>
                <a:cs typeface="Calibri" panose="020F0502020204030204" pitchFamily="34" charset="0"/>
              </a:rPr>
              <a:t>No employee shall be compelled to work through force or intimidation of any form. Where employees’ </a:t>
            </a:r>
            <a:br>
              <a:rPr lang="en-US" altLang="en-US" sz="1500" dirty="0">
                <a:solidFill>
                  <a:srgbClr val="893713"/>
                </a:solidFill>
                <a:latin typeface="Times New Roman" panose="02020603050405020304" pitchFamily="18" charset="0"/>
                <a:cs typeface="Calibri" panose="020F0502020204030204" pitchFamily="34" charset="0"/>
              </a:rPr>
            </a:br>
            <a:r>
              <a:rPr lang="en-US" altLang="en-US" sz="1500" dirty="0">
                <a:solidFill>
                  <a:srgbClr val="893713"/>
                </a:solidFill>
                <a:latin typeface="Times New Roman" panose="02020603050405020304" pitchFamily="18" charset="0"/>
                <a:cs typeface="Calibri" panose="020F0502020204030204" pitchFamily="34" charset="0"/>
              </a:rPr>
              <a:t>      freedom of movement shall not be restricted and free to terminate their employment and wages shall not </a:t>
            </a:r>
            <a:br>
              <a:rPr lang="en-US" altLang="en-US" sz="1500" dirty="0">
                <a:solidFill>
                  <a:srgbClr val="893713"/>
                </a:solidFill>
                <a:latin typeface="Times New Roman" panose="02020603050405020304" pitchFamily="18" charset="0"/>
                <a:cs typeface="Calibri" panose="020F0502020204030204" pitchFamily="34" charset="0"/>
              </a:rPr>
            </a:br>
            <a:r>
              <a:rPr lang="en-US" altLang="en-US" sz="1500" dirty="0">
                <a:solidFill>
                  <a:srgbClr val="893713"/>
                </a:solidFill>
                <a:latin typeface="Times New Roman" panose="02020603050405020304" pitchFamily="18" charset="0"/>
                <a:cs typeface="Calibri" panose="020F0502020204030204" pitchFamily="34" charset="0"/>
              </a:rPr>
              <a:t>      be withheld except as mandated by law.</a:t>
            </a:r>
            <a:r>
              <a:rPr lang="en-US" altLang="en-US" sz="1500" dirty="0">
                <a:latin typeface="Times New Roman" panose="02020603050405020304" pitchFamily="18" charset="0"/>
                <a:cs typeface="Calibri" panose="020F0502020204030204" pitchFamily="34" charset="0"/>
              </a:rPr>
              <a:t/>
            </a:r>
            <a:br>
              <a:rPr lang="en-US" altLang="en-US" sz="1500" dirty="0">
                <a:latin typeface="Times New Roman" panose="02020603050405020304" pitchFamily="18" charset="0"/>
                <a:cs typeface="Calibri" panose="020F0502020204030204" pitchFamily="34" charset="0"/>
              </a:rPr>
            </a:br>
            <a:r>
              <a:rPr lang="en-US" altLang="en-US" sz="1500" dirty="0">
                <a:latin typeface="Times New Roman" panose="02020603050405020304" pitchFamily="18" charset="0"/>
                <a:cs typeface="Calibri" panose="020F0502020204030204" pitchFamily="34" charset="0"/>
              </a:rPr>
              <a:t>      </a:t>
            </a:r>
            <a:r>
              <a:rPr lang="hi-IN" altLang="en-US" sz="1600" b="1" dirty="0">
                <a:latin typeface="Nirmala UI" panose="020B0502040204020203" pitchFamily="34" charset="0"/>
              </a:rPr>
              <a:t>कुनै पनि कर्मचारीलाई कुनै किसिमको जबरजस्ती वा धम्की दिएर काम गर्न बाध्य पारिने छैन। </a:t>
            </a:r>
            <a:r>
              <a:rPr lang="en-US" altLang="en-US" sz="1600" b="1" dirty="0">
                <a:latin typeface="Nirmala UI" panose="020B0502040204020203" pitchFamily="34" charset="0"/>
                <a:cs typeface="Calibri" panose="020F0502020204030204" pitchFamily="34" charset="0"/>
              </a:rPr>
              <a:t/>
            </a:r>
            <a:br>
              <a:rPr lang="en-US" altLang="en-US" sz="1600" b="1" dirty="0">
                <a:latin typeface="Nirmala UI" panose="020B0502040204020203" pitchFamily="34" charset="0"/>
                <a:cs typeface="Calibri" panose="020F0502020204030204" pitchFamily="34" charset="0"/>
              </a:rPr>
            </a:br>
            <a:r>
              <a:rPr lang="en-US" altLang="en-US" sz="1600" b="1" dirty="0">
                <a:latin typeface="Nirmala UI" panose="020B0502040204020203" pitchFamily="34" charset="0"/>
                <a:cs typeface="Calibri" panose="020F0502020204030204" pitchFamily="34" charset="0"/>
              </a:rPr>
              <a:t>     </a:t>
            </a:r>
            <a:r>
              <a:rPr lang="hi-IN" altLang="en-US" sz="1600" b="1" dirty="0">
                <a:latin typeface="Nirmala UI" panose="020B0502040204020203" pitchFamily="34" charset="0"/>
              </a:rPr>
              <a:t>जहाँ कर्मचारीहरूको आवागमनको स्वतन्त्रतालाई प्रतिबन्धित गरिने छैन र उनीहरूको रोजगारी </a:t>
            </a:r>
            <a:r>
              <a:rPr lang="en-US" altLang="en-US" sz="1600" b="1" dirty="0">
                <a:latin typeface="Nirmala UI" panose="020B0502040204020203" pitchFamily="34" charset="0"/>
                <a:cs typeface="Calibri" panose="020F0502020204030204" pitchFamily="34" charset="0"/>
              </a:rPr>
              <a:t/>
            </a:r>
            <a:br>
              <a:rPr lang="en-US" altLang="en-US" sz="1600" b="1" dirty="0">
                <a:latin typeface="Nirmala UI" panose="020B0502040204020203" pitchFamily="34" charset="0"/>
                <a:cs typeface="Calibri" panose="020F0502020204030204" pitchFamily="34" charset="0"/>
              </a:rPr>
            </a:br>
            <a:r>
              <a:rPr lang="en-US" altLang="en-US" sz="1600" b="1" dirty="0">
                <a:latin typeface="Nirmala UI" panose="020B0502040204020203" pitchFamily="34" charset="0"/>
                <a:cs typeface="Calibri" panose="020F0502020204030204" pitchFamily="34" charset="0"/>
              </a:rPr>
              <a:t>     </a:t>
            </a:r>
            <a:r>
              <a:rPr lang="hi-IN" altLang="en-US" sz="1600" b="1" dirty="0">
                <a:latin typeface="Nirmala UI" panose="020B0502040204020203" pitchFamily="34" charset="0"/>
              </a:rPr>
              <a:t>समाप्त गर्न स्वतन्त्र हुनेछैन र कानूनले तोकेको बाहेक पारिश्रमिक रोकिने छैन।</a:t>
            </a:r>
            <a:endParaRPr lang="en-US" altLang="en-US" sz="800" b="1" dirty="0">
              <a:latin typeface="Times New Roman" panose="02020603050405020304" pitchFamily="18" charset="0"/>
              <a:cs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6">
            <a:extLst>
              <a:ext uri="{FF2B5EF4-FFF2-40B4-BE49-F238E27FC236}">
                <a16:creationId xmlns:a16="http://schemas.microsoft.com/office/drawing/2014/main" xmlns="" id="{485DEBCF-B206-EC64-8CBC-9BC21833B331}"/>
              </a:ext>
            </a:extLst>
          </p:cNvPr>
          <p:cNvSpPr>
            <a:spLocks noChangeArrowheads="1"/>
          </p:cNvSpPr>
          <p:nvPr/>
        </p:nvSpPr>
        <p:spPr bwMode="auto">
          <a:xfrm>
            <a:off x="1719264" y="1600200"/>
            <a:ext cx="8836025" cy="2586038"/>
          </a:xfrm>
          <a:prstGeom prst="rect">
            <a:avLst/>
          </a:prstGeom>
          <a:solidFill>
            <a:schemeClr val="bg1"/>
          </a:solidFill>
          <a:ln>
            <a:noFill/>
          </a:ln>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en-US" altLang="en-US" dirty="0">
                <a:solidFill>
                  <a:schemeClr val="accent5">
                    <a:lumMod val="75000"/>
                  </a:schemeClr>
                </a:solidFill>
                <a:latin typeface="+mn-lt"/>
              </a:rPr>
              <a:t>Your should have a responsibility to keep your living area clean and hygienic.</a:t>
            </a:r>
          </a:p>
          <a:p>
            <a:pPr>
              <a:buFont typeface="Arial" panose="020B0604020202020204" pitchFamily="34" charset="0"/>
              <a:buChar char="•"/>
              <a:defRPr/>
            </a:pPr>
            <a:endParaRPr lang="en-US" altLang="en-US" dirty="0">
              <a:solidFill>
                <a:schemeClr val="accent5">
                  <a:lumMod val="75000"/>
                </a:schemeClr>
              </a:solidFill>
              <a:latin typeface="+mn-lt"/>
            </a:endParaRPr>
          </a:p>
          <a:p>
            <a:pPr>
              <a:buFont typeface="Arial" panose="020B0604020202020204" pitchFamily="34" charset="0"/>
              <a:buChar char="•"/>
              <a:defRPr/>
            </a:pPr>
            <a:r>
              <a:rPr lang="en-GB" altLang="en-US" dirty="0">
                <a:solidFill>
                  <a:schemeClr val="accent5">
                    <a:lumMod val="75000"/>
                  </a:schemeClr>
                </a:solidFill>
                <a:latin typeface="+mn-lt"/>
              </a:rPr>
              <a:t>You have access to clean drinking water in your accommodation and access to clean toilets and showers separated by gender.</a:t>
            </a:r>
          </a:p>
          <a:p>
            <a:pPr>
              <a:buFont typeface="Arial" panose="020B0604020202020204" pitchFamily="34" charset="0"/>
              <a:buChar char="•"/>
              <a:defRPr/>
            </a:pPr>
            <a:endParaRPr lang="en-MY" altLang="en-US" dirty="0">
              <a:solidFill>
                <a:schemeClr val="accent5">
                  <a:lumMod val="75000"/>
                </a:schemeClr>
              </a:solidFill>
              <a:latin typeface="+mn-lt"/>
            </a:endParaRPr>
          </a:p>
          <a:p>
            <a:pPr>
              <a:buFont typeface="Arial" panose="020B0604020202020204" pitchFamily="34" charset="0"/>
              <a:buChar char="•"/>
              <a:defRPr/>
            </a:pPr>
            <a:r>
              <a:rPr lang="en-GB" altLang="en-US" dirty="0">
                <a:solidFill>
                  <a:schemeClr val="accent5">
                    <a:lumMod val="75000"/>
                  </a:schemeClr>
                </a:solidFill>
                <a:latin typeface="+mn-lt"/>
              </a:rPr>
              <a:t>You must cook and store food in kitchen not the bedroom.</a:t>
            </a:r>
          </a:p>
          <a:p>
            <a:pPr>
              <a:buFont typeface="Arial" panose="020B0604020202020204" pitchFamily="34" charset="0"/>
              <a:buChar char="•"/>
              <a:defRPr/>
            </a:pPr>
            <a:endParaRPr lang="en-GB" altLang="en-US" dirty="0">
              <a:solidFill>
                <a:schemeClr val="accent5">
                  <a:lumMod val="75000"/>
                </a:schemeClr>
              </a:solidFill>
              <a:latin typeface="+mn-lt"/>
            </a:endParaRPr>
          </a:p>
          <a:p>
            <a:pPr>
              <a:buFont typeface="Arial" panose="020B0604020202020204" pitchFamily="34" charset="0"/>
              <a:buChar char="•"/>
              <a:defRPr/>
            </a:pPr>
            <a:r>
              <a:rPr lang="en-GB" altLang="en-US" dirty="0">
                <a:solidFill>
                  <a:schemeClr val="accent5">
                    <a:lumMod val="75000"/>
                  </a:schemeClr>
                </a:solidFill>
                <a:latin typeface="+mn-lt"/>
              </a:rPr>
              <a:t>You are responsible for providing you own food, drinks and clothing at you own expense.</a:t>
            </a:r>
            <a:endParaRPr lang="en-MY" altLang="en-US" dirty="0">
              <a:solidFill>
                <a:srgbClr val="002060"/>
              </a:solidFill>
              <a:latin typeface="Times New Roman" panose="02020603050405020304" pitchFamily="18" charset="0"/>
            </a:endParaRPr>
          </a:p>
          <a:p>
            <a:pPr>
              <a:defRPr/>
            </a:pPr>
            <a:endParaRPr lang="en-US" altLang="en-US" i="1" dirty="0">
              <a:solidFill>
                <a:srgbClr val="FFC000"/>
              </a:solidFill>
              <a:latin typeface="Times New Roman" panose="02020603050405020304" pitchFamily="18" charset="0"/>
            </a:endParaRPr>
          </a:p>
        </p:txBody>
      </p:sp>
      <p:sp>
        <p:nvSpPr>
          <p:cNvPr id="41988" name="TextBox 1">
            <a:extLst>
              <a:ext uri="{FF2B5EF4-FFF2-40B4-BE49-F238E27FC236}">
                <a16:creationId xmlns:a16="http://schemas.microsoft.com/office/drawing/2014/main" xmlns="" id="{76C1813A-C958-F03A-AB94-51EC9FF4C4D5}"/>
              </a:ext>
            </a:extLst>
          </p:cNvPr>
          <p:cNvSpPr txBox="1">
            <a:spLocks noChangeArrowheads="1"/>
          </p:cNvSpPr>
          <p:nvPr/>
        </p:nvSpPr>
        <p:spPr bwMode="auto">
          <a:xfrm>
            <a:off x="1727200" y="3886201"/>
            <a:ext cx="8834438" cy="2862263"/>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endParaRPr lang="en-US" altLang="en-US" dirty="0">
              <a:latin typeface="Zawgyi-One" panose="020B0604030504040204" pitchFamily="34" charset="0"/>
              <a:cs typeface="+mj-cs"/>
            </a:endParaRPr>
          </a:p>
          <a:p>
            <a:pPr marL="285750" indent="-285750">
              <a:buFont typeface="Arial" panose="020B0604020202020204" pitchFamily="34" charset="0"/>
              <a:buChar char="•"/>
              <a:defRPr/>
            </a:pPr>
            <a:r>
              <a:rPr lang="hi-IN" altLang="en-US" dirty="0">
                <a:latin typeface="Zawgyi-One" panose="020B0604030504040204" pitchFamily="34" charset="0"/>
                <a:cs typeface="+mj-cs"/>
              </a:rPr>
              <a:t>तपाईंको बस्ने क्षेत्र सफा र स्वच्छ राख्नु तपाईंको उत्तरदाइ हुनुपर्छ।</a:t>
            </a:r>
            <a:endParaRPr lang="en-US" altLang="en-US" dirty="0">
              <a:latin typeface="Zawgyi-One" panose="020B0604030504040204" pitchFamily="34" charset="0"/>
              <a:cs typeface="+mj-cs"/>
            </a:endParaRPr>
          </a:p>
          <a:p>
            <a:pPr marL="285750" indent="-285750">
              <a:buFont typeface="Arial" panose="020B0604020202020204" pitchFamily="34" charset="0"/>
              <a:buChar char="•"/>
              <a:defRPr/>
            </a:pPr>
            <a:endParaRPr lang="en-US" altLang="en-US" dirty="0">
              <a:latin typeface="Zawgyi-One" panose="020B0604030504040204" pitchFamily="34" charset="0"/>
              <a:cs typeface="+mj-cs"/>
            </a:endParaRPr>
          </a:p>
          <a:p>
            <a:pPr marL="285750" indent="-285750">
              <a:buFont typeface="Arial" panose="020B0604020202020204" pitchFamily="34" charset="0"/>
              <a:buChar char="•"/>
              <a:defRPr/>
            </a:pPr>
            <a:r>
              <a:rPr lang="hi-IN" altLang="en-US" dirty="0">
                <a:latin typeface="Zawgyi-One" panose="020B0604030504040204" pitchFamily="34" charset="0"/>
                <a:cs typeface="+mj-cs"/>
              </a:rPr>
              <a:t>तपाईंसँग तपाईंको आवासमा सफा पिउने पानीको पहुँच छ र सफा शौचालय र</a:t>
            </a:r>
            <a:r>
              <a:rPr lang="en-US" altLang="en-US" dirty="0">
                <a:latin typeface="Zawgyi-One" panose="020B0604030504040204" pitchFamily="34" charset="0"/>
                <a:cs typeface="+mj-cs"/>
              </a:rPr>
              <a:t> </a:t>
            </a:r>
            <a:r>
              <a:rPr lang="hi-IN" altLang="en-US" dirty="0">
                <a:latin typeface="Zawgyi-One" panose="020B0604030504040204" pitchFamily="34" charset="0"/>
                <a:cs typeface="+mj-cs"/>
              </a:rPr>
              <a:t>स्नानहरूमा पहुँच लै </a:t>
            </a:r>
            <a:r>
              <a:rPr lang="en-US" altLang="en-US" dirty="0">
                <a:latin typeface="Zawgyi-One" panose="020B0604030504040204" pitchFamily="34" charset="0"/>
                <a:cs typeface="+mj-cs"/>
              </a:rPr>
              <a:t>gender </a:t>
            </a:r>
            <a:r>
              <a:rPr lang="hi-IN" altLang="en-US" dirty="0">
                <a:latin typeface="Zawgyi-One" panose="020B0604030504040204" pitchFamily="34" charset="0"/>
                <a:cs typeface="+mj-cs"/>
              </a:rPr>
              <a:t>गद्वारा छुट्याइएको छ।</a:t>
            </a:r>
            <a:endParaRPr lang="en-US" altLang="en-US" dirty="0">
              <a:latin typeface="Zawgyi-One" panose="020B0604030504040204" pitchFamily="34" charset="0"/>
              <a:cs typeface="+mj-cs"/>
            </a:endParaRPr>
          </a:p>
          <a:p>
            <a:pPr marL="285750" indent="-285750">
              <a:buFont typeface="Arial" panose="020B0604020202020204" pitchFamily="34" charset="0"/>
              <a:buChar char="•"/>
              <a:defRPr/>
            </a:pPr>
            <a:endParaRPr lang="en-US" altLang="en-US" dirty="0">
              <a:latin typeface="Zawgyi-One" panose="020B0604030504040204" pitchFamily="34" charset="0"/>
              <a:cs typeface="+mj-cs"/>
            </a:endParaRPr>
          </a:p>
          <a:p>
            <a:pPr marL="285750" indent="-285750">
              <a:buFont typeface="Arial" panose="020B0604020202020204" pitchFamily="34" charset="0"/>
              <a:buChar char="•"/>
              <a:defRPr/>
            </a:pPr>
            <a:r>
              <a:rPr lang="hi-IN" altLang="en-US" dirty="0">
                <a:latin typeface="Zawgyi-One" panose="020B0604030504040204" pitchFamily="34" charset="0"/>
                <a:cs typeface="+mj-cs"/>
              </a:rPr>
              <a:t>पाईंले खाना पकाएर भान्सामा राख्नुपर्छ, सुत्ने कोठामा होइन।</a:t>
            </a:r>
            <a:r>
              <a:rPr lang="en-US" altLang="en-US" dirty="0">
                <a:latin typeface="Zawgyi-One" panose="020B0604030504040204" pitchFamily="34" charset="0"/>
                <a:cs typeface="+mj-cs"/>
              </a:rPr>
              <a:t/>
            </a:r>
            <a:br>
              <a:rPr lang="en-US" altLang="en-US" dirty="0">
                <a:latin typeface="Zawgyi-One" panose="020B0604030504040204" pitchFamily="34" charset="0"/>
                <a:cs typeface="+mj-cs"/>
              </a:rPr>
            </a:br>
            <a:endParaRPr lang="en-US" altLang="en-US" dirty="0">
              <a:latin typeface="Zawgyi-One" panose="020B0604030504040204" pitchFamily="34" charset="0"/>
              <a:cs typeface="+mj-cs"/>
            </a:endParaRPr>
          </a:p>
          <a:p>
            <a:pPr marL="285750" indent="-285750">
              <a:buFont typeface="Arial" panose="020B0604020202020204" pitchFamily="34" charset="0"/>
              <a:buChar char="•"/>
              <a:defRPr/>
            </a:pPr>
            <a:r>
              <a:rPr lang="hi-IN" altLang="en-US" dirty="0">
                <a:latin typeface="Zawgyi-One" panose="020B0604030504040204" pitchFamily="34" charset="0"/>
              </a:rPr>
              <a:t>तपाईं आफ्नै खर्च, आफ्नै पेय र कपडा उपलब्ध गराउन जिम्मेवार हुनुहुन्छ</a:t>
            </a:r>
            <a:r>
              <a:rPr lang="en-US" altLang="en-US" dirty="0">
                <a:latin typeface="Zawgyi-One" panose="020B0604030504040204" pitchFamily="34" charset="0"/>
                <a:cs typeface="+mj-cs"/>
              </a:rPr>
              <a:t/>
            </a:r>
            <a:br>
              <a:rPr lang="en-US" altLang="en-US" dirty="0">
                <a:latin typeface="Zawgyi-One" panose="020B0604030504040204" pitchFamily="34" charset="0"/>
                <a:cs typeface="+mj-cs"/>
              </a:rPr>
            </a:br>
            <a:r>
              <a:rPr lang="en-US" altLang="en-US" dirty="0">
                <a:latin typeface="Zawgyi-One" panose="020B0604030504040204" pitchFamily="34" charset="0"/>
                <a:cs typeface="+mj-cs"/>
              </a:rPr>
              <a:t>   </a:t>
            </a:r>
          </a:p>
        </p:txBody>
      </p:sp>
      <p:sp>
        <p:nvSpPr>
          <p:cNvPr id="5" name="Title 1">
            <a:extLst>
              <a:ext uri="{FF2B5EF4-FFF2-40B4-BE49-F238E27FC236}">
                <a16:creationId xmlns:a16="http://schemas.microsoft.com/office/drawing/2014/main" xmlns="" id="{27239769-05DD-47E6-D9DF-D2E54309D8C5}"/>
              </a:ext>
            </a:extLst>
          </p:cNvPr>
          <p:cNvSpPr txBox="1">
            <a:spLocks/>
          </p:cNvSpPr>
          <p:nvPr/>
        </p:nvSpPr>
        <p:spPr bwMode="auto">
          <a:xfrm>
            <a:off x="1719264" y="381001"/>
            <a:ext cx="8836025" cy="1122363"/>
          </a:xfrm>
          <a:prstGeom prst="rect">
            <a:avLst/>
          </a:prstGeom>
          <a:solidFill>
            <a:schemeClr val="bg1"/>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defRPr/>
            </a:pPr>
            <a:r>
              <a:rPr lang="en-MY" altLang="en-US" sz="3600" b="1" dirty="0">
                <a:latin typeface="+mn-lt"/>
              </a:rPr>
              <a:t>5. </a:t>
            </a:r>
            <a:r>
              <a:rPr lang="en-MY" altLang="en-US" sz="3600" b="1" dirty="0">
                <a:solidFill>
                  <a:schemeClr val="accent5">
                    <a:lumMod val="75000"/>
                  </a:schemeClr>
                </a:solidFill>
                <a:latin typeface="+mn-lt"/>
              </a:rPr>
              <a:t>About Your Accommodation</a:t>
            </a:r>
            <a:br>
              <a:rPr lang="en-MY" altLang="en-US" sz="3600" b="1" dirty="0">
                <a:solidFill>
                  <a:schemeClr val="accent5">
                    <a:lumMod val="75000"/>
                  </a:schemeClr>
                </a:solidFill>
                <a:latin typeface="+mn-lt"/>
              </a:rPr>
            </a:br>
            <a:r>
              <a:rPr lang="en-MY" altLang="en-US" sz="3600" b="1" dirty="0">
                <a:solidFill>
                  <a:schemeClr val="accent5">
                    <a:lumMod val="75000"/>
                  </a:schemeClr>
                </a:solidFill>
                <a:latin typeface="+mn-lt"/>
              </a:rPr>
              <a:t> </a:t>
            </a:r>
            <a:r>
              <a:rPr lang="hi-IN" altLang="en-US" sz="3600" b="1" dirty="0">
                <a:latin typeface="+mn-lt"/>
              </a:rPr>
              <a:t>तपाईंको आवासको बारेमा</a:t>
            </a:r>
            <a:endParaRPr lang="en-US" altLang="en-US" sz="3600" b="1" dirty="0">
              <a:latin typeface="Times New Roman" panose="02020603050405020304" pitchFamily="18" charset="0"/>
            </a:endParaRPr>
          </a:p>
        </p:txBody>
      </p:sp>
    </p:spTree>
  </p:cSld>
  <p:clrMapOvr>
    <a:masterClrMapping/>
  </p:clrMapOvr>
  <p:transition spd="slow">
    <p:pull dir="l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a:extLst>
              <a:ext uri="{FF2B5EF4-FFF2-40B4-BE49-F238E27FC236}">
                <a16:creationId xmlns:a16="http://schemas.microsoft.com/office/drawing/2014/main" xmlns="" id="{D39E8956-4BE5-21AF-1434-3AD188244F03}"/>
              </a:ext>
            </a:extLst>
          </p:cNvPr>
          <p:cNvSpPr txBox="1">
            <a:spLocks noChangeArrowheads="1"/>
          </p:cNvSpPr>
          <p:nvPr/>
        </p:nvSpPr>
        <p:spPr bwMode="auto">
          <a:xfrm>
            <a:off x="2033589" y="311150"/>
            <a:ext cx="7888287" cy="1155700"/>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400" b="1" dirty="0">
                <a:solidFill>
                  <a:schemeClr val="accent5">
                    <a:lumMod val="75000"/>
                  </a:schemeClr>
                </a:solidFill>
                <a:latin typeface="+mn-lt"/>
              </a:rPr>
              <a:t>UTILITIES (ELECTRIC &amp; WATER) BILL: </a:t>
            </a:r>
            <a:br>
              <a:rPr lang="en-GB" altLang="en-US" sz="2400" b="1" dirty="0">
                <a:solidFill>
                  <a:schemeClr val="accent5">
                    <a:lumMod val="75000"/>
                  </a:schemeClr>
                </a:solidFill>
                <a:latin typeface="+mn-lt"/>
              </a:rPr>
            </a:br>
            <a:r>
              <a:rPr lang="hi-IN" altLang="en-US" sz="2400" dirty="0">
                <a:latin typeface="Zawgyi-One" panose="020B0604030504040204" pitchFamily="34" charset="0"/>
                <a:cs typeface="+mj-cs"/>
              </a:rPr>
              <a:t>उपयोगिता (इलेक्ट्रिक र पानी) बिल</a:t>
            </a:r>
            <a:endParaRPr lang="en-MY" altLang="en-US" sz="2800" i="1" dirty="0">
              <a:solidFill>
                <a:srgbClr val="FFC000"/>
              </a:solidFill>
              <a:latin typeface="Times New Roman" panose="02020603050405020304" pitchFamily="18" charset="0"/>
            </a:endParaRPr>
          </a:p>
        </p:txBody>
      </p:sp>
      <p:sp>
        <p:nvSpPr>
          <p:cNvPr id="43011" name="Rectangle 6">
            <a:extLst>
              <a:ext uri="{FF2B5EF4-FFF2-40B4-BE49-F238E27FC236}">
                <a16:creationId xmlns:a16="http://schemas.microsoft.com/office/drawing/2014/main" xmlns="" id="{1863F527-3F9B-8BD3-E880-6FAED0561F1A}"/>
              </a:ext>
            </a:extLst>
          </p:cNvPr>
          <p:cNvSpPr>
            <a:spLocks noChangeArrowheads="1"/>
          </p:cNvSpPr>
          <p:nvPr/>
        </p:nvSpPr>
        <p:spPr bwMode="auto">
          <a:xfrm>
            <a:off x="2033588" y="1812925"/>
            <a:ext cx="8062912" cy="954088"/>
          </a:xfrm>
          <a:prstGeom prst="rect">
            <a:avLst/>
          </a:prstGeom>
          <a:solidFill>
            <a:schemeClr val="bg1"/>
          </a:solidFill>
          <a:ln>
            <a:noFill/>
          </a:ln>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Font typeface="Arial" panose="020B0604020202020204" pitchFamily="34" charset="0"/>
              <a:buChar char="•"/>
              <a:defRPr/>
            </a:pPr>
            <a:r>
              <a:rPr lang="en-GB" altLang="en-US" dirty="0">
                <a:solidFill>
                  <a:schemeClr val="accent5">
                    <a:lumMod val="75000"/>
                  </a:schemeClr>
                </a:solidFill>
                <a:latin typeface="+mn-lt"/>
              </a:rPr>
              <a:t>The Employer shall advance pay the monthly utilities bills of employee’s accommodation (provided by Employer). The bills or cost of utilities will deducted from the employee’s salary through monthly basis.</a:t>
            </a:r>
            <a:endParaRPr lang="en-US" altLang="en-US" dirty="0">
              <a:solidFill>
                <a:schemeClr val="accent5">
                  <a:lumMod val="75000"/>
                </a:schemeClr>
              </a:solidFill>
              <a:latin typeface="+mn-lt"/>
              <a:cs typeface="Shruti" panose="020B0502040204020203" pitchFamily="34" charset="0"/>
            </a:endParaRPr>
          </a:p>
        </p:txBody>
      </p:sp>
      <p:sp>
        <p:nvSpPr>
          <p:cNvPr id="43012" name="TextBox 1">
            <a:extLst>
              <a:ext uri="{FF2B5EF4-FFF2-40B4-BE49-F238E27FC236}">
                <a16:creationId xmlns:a16="http://schemas.microsoft.com/office/drawing/2014/main" xmlns="" id="{9CB3A1F3-BC2B-019E-89B0-A852B3372FAD}"/>
              </a:ext>
            </a:extLst>
          </p:cNvPr>
          <p:cNvSpPr txBox="1">
            <a:spLocks noChangeArrowheads="1"/>
          </p:cNvSpPr>
          <p:nvPr/>
        </p:nvSpPr>
        <p:spPr bwMode="auto">
          <a:xfrm>
            <a:off x="2033588" y="2767014"/>
            <a:ext cx="8062912" cy="923925"/>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dirty="0">
                <a:latin typeface="Zawgyi-One" panose="020B0604030504040204" pitchFamily="34" charset="0"/>
                <a:cs typeface="+mj-cs"/>
              </a:rPr>
              <a:t>	</a:t>
            </a:r>
            <a:r>
              <a:rPr lang="hi-IN" altLang="en-US" dirty="0">
                <a:latin typeface="Zawgyi-One" panose="020B0604030504040204" pitchFamily="34" charset="0"/>
                <a:cs typeface="+mj-cs"/>
              </a:rPr>
              <a:t>रोजगारदाताले अग्रिम कर्मचारीको आवासको मासिक सुविधाहरूको बिलहरू </a:t>
            </a:r>
            <a:r>
              <a:rPr lang="en-US" altLang="en-US" dirty="0">
                <a:latin typeface="Zawgyi-One" panose="020B0604030504040204" pitchFamily="34" charset="0"/>
                <a:cs typeface="+mj-cs"/>
              </a:rPr>
              <a:t>	</a:t>
            </a:r>
            <a:r>
              <a:rPr lang="hi-IN" altLang="en-US" dirty="0">
                <a:latin typeface="Zawgyi-One" panose="020B0604030504040204" pitchFamily="34" charset="0"/>
                <a:cs typeface="+mj-cs"/>
              </a:rPr>
              <a:t>भुक्तानी गर्नेछ (रोजगारदाताद्वारा प्रदान गरिएको)। बिलहरू वा सुविधाहरूको </a:t>
            </a:r>
            <a:r>
              <a:rPr lang="en-US" altLang="en-US" dirty="0">
                <a:latin typeface="Zawgyi-One" panose="020B0604030504040204" pitchFamily="34" charset="0"/>
                <a:cs typeface="+mj-cs"/>
              </a:rPr>
              <a:t>	</a:t>
            </a:r>
            <a:r>
              <a:rPr lang="hi-IN" altLang="en-US" dirty="0">
                <a:latin typeface="Zawgyi-One" panose="020B0604030504040204" pitchFamily="34" charset="0"/>
                <a:cs typeface="+mj-cs"/>
              </a:rPr>
              <a:t>लागत मासिक आधारमा कर्मचारीको तलबबाट कटौती हुनेछ।</a:t>
            </a:r>
            <a:endParaRPr lang="en-US" altLang="en-US" dirty="0">
              <a:solidFill>
                <a:schemeClr val="bg2"/>
              </a:solidFill>
              <a:latin typeface="Zawgyi-One" panose="020B0604030504040204" pitchFamily="34" charset="0"/>
              <a:cs typeface="+mj-cs"/>
            </a:endParaRPr>
          </a:p>
        </p:txBody>
      </p:sp>
      <p:sp>
        <p:nvSpPr>
          <p:cNvPr id="5" name="Title 1">
            <a:extLst>
              <a:ext uri="{FF2B5EF4-FFF2-40B4-BE49-F238E27FC236}">
                <a16:creationId xmlns:a16="http://schemas.microsoft.com/office/drawing/2014/main" xmlns="" id="{8971A203-CF2D-D04E-9BF8-4711EE5B4842}"/>
              </a:ext>
            </a:extLst>
          </p:cNvPr>
          <p:cNvSpPr>
            <a:spLocks noGrp="1" noChangeArrowheads="1"/>
          </p:cNvSpPr>
          <p:nvPr>
            <p:ph type="title" sz="quarter"/>
          </p:nvPr>
        </p:nvSpPr>
        <p:spPr>
          <a:xfrm>
            <a:off x="2033588" y="3690938"/>
            <a:ext cx="8062912" cy="2324100"/>
          </a:xfrm>
          <a:solidFill>
            <a:schemeClr val="bg1"/>
          </a:solidFill>
        </p:spPr>
        <p:txBody>
          <a:bodyPr rtlCol="0">
            <a:normAutofit/>
          </a:bodyPr>
          <a:lstStyle/>
          <a:p>
            <a:pPr marL="285750" indent="-285750">
              <a:buFont typeface="Arial" panose="020B0604020202020204" pitchFamily="34" charset="0"/>
              <a:buChar char="•"/>
              <a:defRPr/>
            </a:pPr>
            <a:r>
              <a:rPr lang="en-GB" altLang="en-US" sz="1800" dirty="0">
                <a:solidFill>
                  <a:schemeClr val="accent5">
                    <a:lumMod val="75000"/>
                  </a:schemeClr>
                </a:solidFill>
                <a:latin typeface="Calibri body"/>
              </a:rPr>
              <a:t>The water and electricity cost of the accommodation shall be borne by you, calculated based on actual bills amount divided by the total number of residents in the same room/ dorm.</a:t>
            </a:r>
            <a:br>
              <a:rPr lang="en-GB" altLang="en-US" sz="1800" dirty="0">
                <a:solidFill>
                  <a:schemeClr val="accent5">
                    <a:lumMod val="75000"/>
                  </a:schemeClr>
                </a:solidFill>
                <a:latin typeface="Calibri body"/>
              </a:rPr>
            </a:br>
            <a:r>
              <a:rPr lang="en-GB" altLang="en-US" sz="1800" dirty="0">
                <a:latin typeface="Calibri body"/>
              </a:rPr>
              <a:t/>
            </a:r>
            <a:br>
              <a:rPr lang="en-GB" altLang="en-US" sz="1800" dirty="0">
                <a:latin typeface="Calibri body"/>
              </a:rPr>
            </a:br>
            <a:r>
              <a:rPr lang="hi-IN" altLang="en-US" sz="1800" dirty="0"/>
              <a:t>आवासको पानी र बिजुली लागत तपाईंले वहन गर्नुपर्नेछ, वास्तविक बिलको आधारमा गणना गर्नुहोस् एउटै कोठा / छात्रावासमा बस्ने कुल संख्याको आधारमा।</a:t>
            </a:r>
            <a:endParaRPr lang="en-US" altLang="en-US" sz="1800" dirty="0"/>
          </a:p>
        </p:txBody>
      </p:sp>
    </p:spTree>
  </p:cSld>
  <p:clrMapOvr>
    <a:masterClrMapping/>
  </p:clrMapOvr>
  <p:transition spd="slow">
    <p:pull dir="l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a:extLst>
              <a:ext uri="{FF2B5EF4-FFF2-40B4-BE49-F238E27FC236}">
                <a16:creationId xmlns:a16="http://schemas.microsoft.com/office/drawing/2014/main" xmlns="" id="{CBE73362-676B-38E9-0D4A-CA76EAF16C41}"/>
              </a:ext>
            </a:extLst>
          </p:cNvPr>
          <p:cNvSpPr txBox="1">
            <a:spLocks noChangeArrowheads="1"/>
          </p:cNvSpPr>
          <p:nvPr/>
        </p:nvSpPr>
        <p:spPr bwMode="auto">
          <a:xfrm>
            <a:off x="530087" y="357809"/>
            <a:ext cx="11237843" cy="940904"/>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800" b="1" dirty="0" smtClean="0">
                <a:solidFill>
                  <a:schemeClr val="accent5">
                    <a:lumMod val="75000"/>
                  </a:schemeClr>
                </a:solidFill>
                <a:latin typeface="+mn-lt"/>
              </a:rPr>
              <a:t>ABOUT YOUR HOSTEL – </a:t>
            </a:r>
            <a:r>
              <a:rPr lang="en-US" altLang="en-US" sz="2800" b="1" dirty="0">
                <a:solidFill>
                  <a:schemeClr val="accent5">
                    <a:lumMod val="75000"/>
                  </a:schemeClr>
                </a:solidFill>
                <a:latin typeface="+mn-lt"/>
              </a:rPr>
              <a:t>BANGI, KAJANG AREA</a:t>
            </a:r>
          </a:p>
          <a:p>
            <a:pPr algn="ctr">
              <a:defRPr/>
            </a:pPr>
            <a:r>
              <a:rPr lang="hi-IN" altLang="en-US" sz="3200" b="1" dirty="0">
                <a:latin typeface="Arial Narrow" panose="020B0606020202030204" pitchFamily="34" charset="0"/>
                <a:ea typeface="Myanmar Text" panose="020B0502040204020203" pitchFamily="34" charset="0"/>
                <a:cs typeface="+mj-cs"/>
              </a:rPr>
              <a:t>छात्रावास कर्मचारी - बांगी, कजाङ क्षेत्र</a:t>
            </a:r>
            <a:endParaRPr lang="en-MY" altLang="en-US" sz="3200" b="1" i="1" dirty="0">
              <a:latin typeface="Times New Roman" panose="02020603050405020304" pitchFamily="18" charset="0"/>
              <a:cs typeface="+mj-cs"/>
            </a:endParaRPr>
          </a:p>
        </p:txBody>
      </p:sp>
      <p:pic>
        <p:nvPicPr>
          <p:cNvPr id="11" name="Picture 10">
            <a:extLst>
              <a:ext uri="{FF2B5EF4-FFF2-40B4-BE49-F238E27FC236}">
                <a16:creationId xmlns:a16="http://schemas.microsoft.com/office/drawing/2014/main" xmlns="" id="{359E60A1-DD44-C69E-81F1-3D0BCF0E3F34}"/>
              </a:ext>
            </a:extLst>
          </p:cNvPr>
          <p:cNvPicPr>
            <a:picLocks noChangeAspect="1"/>
          </p:cNvPicPr>
          <p:nvPr/>
        </p:nvPicPr>
        <p:blipFill>
          <a:blip r:embed="rId2"/>
          <a:stretch>
            <a:fillRect/>
          </a:stretch>
        </p:blipFill>
        <p:spPr>
          <a:xfrm>
            <a:off x="3500438" y="1446765"/>
            <a:ext cx="2527746" cy="2533650"/>
          </a:xfrm>
          <a:prstGeom prst="rect">
            <a:avLst/>
          </a:prstGeom>
        </p:spPr>
      </p:pic>
      <p:pic>
        <p:nvPicPr>
          <p:cNvPr id="12" name="Picture 11">
            <a:extLst>
              <a:ext uri="{FF2B5EF4-FFF2-40B4-BE49-F238E27FC236}">
                <a16:creationId xmlns:a16="http://schemas.microsoft.com/office/drawing/2014/main" xmlns="" id="{ED40A05C-12D7-EAF8-09D7-9654CC79061C}"/>
              </a:ext>
            </a:extLst>
          </p:cNvPr>
          <p:cNvPicPr>
            <a:picLocks noChangeAspect="1"/>
          </p:cNvPicPr>
          <p:nvPr/>
        </p:nvPicPr>
        <p:blipFill>
          <a:blip r:embed="rId3"/>
          <a:stretch>
            <a:fillRect/>
          </a:stretch>
        </p:blipFill>
        <p:spPr>
          <a:xfrm>
            <a:off x="8973998" y="4085189"/>
            <a:ext cx="2527745" cy="2571750"/>
          </a:xfrm>
          <a:prstGeom prst="rect">
            <a:avLst/>
          </a:prstGeom>
        </p:spPr>
      </p:pic>
      <p:pic>
        <p:nvPicPr>
          <p:cNvPr id="13" name="Picture 12">
            <a:extLst>
              <a:ext uri="{FF2B5EF4-FFF2-40B4-BE49-F238E27FC236}">
                <a16:creationId xmlns:a16="http://schemas.microsoft.com/office/drawing/2014/main" xmlns="" id="{8142E8DF-8956-C86C-1842-0F94E1228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288" y="1446764"/>
            <a:ext cx="2538412" cy="2533649"/>
          </a:xfrm>
          <a:prstGeom prst="rect">
            <a:avLst/>
          </a:prstGeom>
        </p:spPr>
      </p:pic>
      <p:pic>
        <p:nvPicPr>
          <p:cNvPr id="14" name="Picture 13">
            <a:extLst>
              <a:ext uri="{FF2B5EF4-FFF2-40B4-BE49-F238E27FC236}">
                <a16:creationId xmlns:a16="http://schemas.microsoft.com/office/drawing/2014/main" xmlns="" id="{F7916CD3-FADF-6CC5-2D5A-DF54066D556D}"/>
              </a:ext>
            </a:extLst>
          </p:cNvPr>
          <p:cNvPicPr>
            <a:picLocks noChangeAspect="1"/>
          </p:cNvPicPr>
          <p:nvPr/>
        </p:nvPicPr>
        <p:blipFill>
          <a:blip r:embed="rId5"/>
          <a:stretch>
            <a:fillRect/>
          </a:stretch>
        </p:blipFill>
        <p:spPr>
          <a:xfrm>
            <a:off x="735288" y="4037564"/>
            <a:ext cx="2527746" cy="2524125"/>
          </a:xfrm>
          <a:prstGeom prst="rect">
            <a:avLst/>
          </a:prstGeom>
        </p:spPr>
      </p:pic>
      <p:pic>
        <p:nvPicPr>
          <p:cNvPr id="15" name="Picture 14">
            <a:extLst>
              <a:ext uri="{FF2B5EF4-FFF2-40B4-BE49-F238E27FC236}">
                <a16:creationId xmlns:a16="http://schemas.microsoft.com/office/drawing/2014/main" xmlns="" id="{8074164E-A05D-D3D7-709A-B9566FEE18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636" y="4085189"/>
            <a:ext cx="2506415" cy="24955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38866558-7448-8625-7411-4259296F60E3}"/>
              </a:ext>
            </a:extLst>
          </p:cNvPr>
          <p:cNvPicPr>
            <a:picLocks noChangeAspect="1"/>
          </p:cNvPicPr>
          <p:nvPr/>
        </p:nvPicPr>
        <p:blipFill>
          <a:blip r:embed="rId7"/>
          <a:stretch>
            <a:fillRect/>
          </a:stretch>
        </p:blipFill>
        <p:spPr>
          <a:xfrm>
            <a:off x="8964475" y="1446764"/>
            <a:ext cx="2538412" cy="2533650"/>
          </a:xfrm>
          <a:prstGeom prst="rect">
            <a:avLst/>
          </a:prstGeom>
        </p:spPr>
      </p:pic>
      <p:pic>
        <p:nvPicPr>
          <p:cNvPr id="17" name="Picture 16">
            <a:extLst>
              <a:ext uri="{FF2B5EF4-FFF2-40B4-BE49-F238E27FC236}">
                <a16:creationId xmlns:a16="http://schemas.microsoft.com/office/drawing/2014/main" xmlns="" id="{A5D9C5E5-1EDB-4994-B78E-9E2BDC2C9B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9965" y="4056614"/>
            <a:ext cx="2538412" cy="2524125"/>
          </a:xfrm>
          <a:prstGeom prst="rect">
            <a:avLst/>
          </a:prstGeom>
        </p:spPr>
      </p:pic>
      <p:pic>
        <p:nvPicPr>
          <p:cNvPr id="18" name="Picture 17">
            <a:extLst>
              <a:ext uri="{FF2B5EF4-FFF2-40B4-BE49-F238E27FC236}">
                <a16:creationId xmlns:a16="http://schemas.microsoft.com/office/drawing/2014/main" xmlns="" id="{19CFEBBE-8ED1-E6DD-5A7C-86F518D453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56061" y="1446765"/>
            <a:ext cx="2527746" cy="25431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ll dir="l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4">
            <a:extLst>
              <a:ext uri="{FF2B5EF4-FFF2-40B4-BE49-F238E27FC236}">
                <a16:creationId xmlns:a16="http://schemas.microsoft.com/office/drawing/2014/main" xmlns="" id="{CBE73362-676B-38E9-0D4A-CA76EAF16C41}"/>
              </a:ext>
            </a:extLst>
          </p:cNvPr>
          <p:cNvSpPr txBox="1">
            <a:spLocks noChangeArrowheads="1"/>
          </p:cNvSpPr>
          <p:nvPr/>
        </p:nvSpPr>
        <p:spPr bwMode="auto">
          <a:xfrm>
            <a:off x="530087" y="357809"/>
            <a:ext cx="11237843" cy="1099930"/>
          </a:xfrm>
          <a:prstGeom prst="rect">
            <a:avLst/>
          </a:prstGeom>
          <a:solidFill>
            <a:schemeClr val="bg1"/>
          </a:solidFill>
          <a:ln>
            <a:noFill/>
          </a:ln>
        </p:spPr>
        <p:txBody>
          <a:bodyPr lIns="92075" tIns="46038" rIns="92075" bIns="46038"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2800" b="1" dirty="0" smtClean="0">
                <a:solidFill>
                  <a:schemeClr val="accent5">
                    <a:lumMod val="75000"/>
                  </a:schemeClr>
                </a:solidFill>
                <a:latin typeface="+mn-lt"/>
              </a:rPr>
              <a:t>ABOUT YOUR HOSTEL BLOCK </a:t>
            </a:r>
            <a:r>
              <a:rPr lang="en-US" altLang="en-US" sz="2800" b="1" dirty="0">
                <a:solidFill>
                  <a:schemeClr val="accent5">
                    <a:lumMod val="75000"/>
                  </a:schemeClr>
                </a:solidFill>
                <a:latin typeface="+mn-lt"/>
              </a:rPr>
              <a:t>A – NILAI AREA</a:t>
            </a:r>
          </a:p>
          <a:p>
            <a:pPr algn="ctr">
              <a:defRPr/>
            </a:pPr>
            <a:r>
              <a:rPr lang="hi-IN" altLang="en-US" sz="3200" b="1" dirty="0">
                <a:latin typeface="Arial Narrow" panose="020B0606020202030204" pitchFamily="34" charset="0"/>
                <a:ea typeface="Myanmar Text" panose="020B0502040204020203" pitchFamily="34" charset="0"/>
                <a:cs typeface="+mj-cs"/>
              </a:rPr>
              <a:t>होस्टेल स्टाफ ब्लक ए - निलाई क्षेत्र</a:t>
            </a:r>
            <a:endParaRPr lang="en-MY" altLang="en-US" sz="3200" b="1" i="1" dirty="0">
              <a:latin typeface="Times New Roman" panose="02020603050405020304" pitchFamily="18" charset="0"/>
              <a:cs typeface="+mj-cs"/>
            </a:endParaRPr>
          </a:p>
        </p:txBody>
      </p:sp>
      <p:pic>
        <p:nvPicPr>
          <p:cNvPr id="19" name="Picture 18">
            <a:extLst>
              <a:ext uri="{FF2B5EF4-FFF2-40B4-BE49-F238E27FC236}">
                <a16:creationId xmlns:a16="http://schemas.microsoft.com/office/drawing/2014/main" xmlns="" id="{47E191A3-3365-8AB9-86E8-89F4B48D6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7497" y="1667743"/>
            <a:ext cx="2555391" cy="23269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408371C5-0547-7BBB-A4E1-C1A75DB97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350" y="1669774"/>
            <a:ext cx="2544698" cy="23534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EB534E7B-16BE-2865-9845-71A328445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3935" y="1669097"/>
            <a:ext cx="2544697" cy="23446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629CAEAB-1BB1-CF58-E2B5-B57727870E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1877" y="4197365"/>
            <a:ext cx="2523314" cy="23446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6CAD21BD-CB6E-1752-2DF2-CFDF443F62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3461" y="4198718"/>
            <a:ext cx="2544697" cy="23623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xmlns="" id="{9C979E61-EB88-A147-079E-2D35D9991F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7023" y="4179668"/>
            <a:ext cx="2544698" cy="23623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xmlns="" id="{C58847F6-F168-CA72-28BA-BB1C06E05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997" y="1669774"/>
            <a:ext cx="2555390" cy="23534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8FE92863-4903-F55E-E65D-AE81A246F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997" y="4207567"/>
            <a:ext cx="2555390" cy="235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84822"/>
      </p:ext>
    </p:extLst>
  </p:cSld>
  <p:clrMapOvr>
    <a:masterClrMapping/>
  </p:clrMapOvr>
  <p:transition spd="slow">
    <p:pull dir="l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2">
            <a:extLst>
              <a:ext uri="{FF2B5EF4-FFF2-40B4-BE49-F238E27FC236}">
                <a16:creationId xmlns:a16="http://schemas.microsoft.com/office/drawing/2014/main" xmlns="" id="{D2ED214D-C86D-7345-2465-9B96D448F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167" t="41522" r="44167" b="37312"/>
          <a:stretch>
            <a:fillRect/>
          </a:stretch>
        </p:blipFill>
        <p:spPr bwMode="auto">
          <a:xfrm>
            <a:off x="8931964" y="4520856"/>
            <a:ext cx="1905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652531" y="1288973"/>
            <a:ext cx="7487132" cy="4831141"/>
          </a:xfrm>
          <a:prstGeom prst="rect">
            <a:avLst/>
          </a:prstGeom>
        </p:spPr>
      </p:pic>
    </p:spTree>
  </p:cSld>
  <p:clrMapOvr>
    <a:masterClrMapping/>
  </p:clrMapOvr>
  <p:transition spd="slow">
    <p:pull dir="l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xmlns="" id="{1E8284C8-235A-0F1B-C3F8-B34B3D1226E5}"/>
              </a:ext>
            </a:extLst>
          </p:cNvPr>
          <p:cNvSpPr>
            <a:spLocks noGrp="1" noChangeArrowheads="1"/>
          </p:cNvSpPr>
          <p:nvPr>
            <p:ph type="title"/>
          </p:nvPr>
        </p:nvSpPr>
        <p:spPr>
          <a:xfrm>
            <a:off x="2133600" y="2209800"/>
            <a:ext cx="7086600" cy="1447800"/>
          </a:xfrm>
        </p:spPr>
        <p:txBody>
          <a:bodyPr/>
          <a:lstStyle/>
          <a:p>
            <a:r>
              <a:rPr lang="en-US" altLang="en-US" sz="3200"/>
              <a:t> </a:t>
            </a:r>
            <a:br>
              <a:rPr lang="en-US" altLang="en-US" sz="3200"/>
            </a:br>
            <a:r>
              <a:rPr lang="en-US" altLang="en-US" sz="3200"/>
              <a:t/>
            </a:r>
            <a:br>
              <a:rPr lang="en-US" altLang="en-US" sz="3200"/>
            </a:br>
            <a:endParaRPr lang="en-GB" altLang="zh-CN" sz="3200">
              <a:ea typeface="SimSun" panose="02010600030101010101" pitchFamily="2" charset="-122"/>
            </a:endParaRPr>
          </a:p>
        </p:txBody>
      </p:sp>
      <p:sp>
        <p:nvSpPr>
          <p:cNvPr id="110595" name="Rectangle 3">
            <a:extLst>
              <a:ext uri="{FF2B5EF4-FFF2-40B4-BE49-F238E27FC236}">
                <a16:creationId xmlns:a16="http://schemas.microsoft.com/office/drawing/2014/main" xmlns="" id="{66AD9776-4E4E-6B92-C2F6-15C2258F0788}"/>
              </a:ext>
            </a:extLst>
          </p:cNvPr>
          <p:cNvSpPr>
            <a:spLocks noGrp="1" noChangeArrowheads="1"/>
          </p:cNvSpPr>
          <p:nvPr>
            <p:ph idx="1"/>
          </p:nvPr>
        </p:nvSpPr>
        <p:spPr>
          <a:xfrm>
            <a:off x="2133601" y="1143000"/>
            <a:ext cx="8086725" cy="3829050"/>
          </a:xfrm>
        </p:spPr>
        <p:txBody>
          <a:bodyPr>
            <a:normAutofit/>
          </a:bodyPr>
          <a:lstStyle/>
          <a:p>
            <a:pPr lvl="1" algn="ctr">
              <a:lnSpc>
                <a:spcPct val="80000"/>
              </a:lnSpc>
              <a:buFont typeface="Wingdings" panose="05000000000000000000" pitchFamily="2" charset="2"/>
              <a:buChar char="8"/>
            </a:pPr>
            <a:endParaRPr lang="en-GB" altLang="zh-CN">
              <a:solidFill>
                <a:srgbClr val="333399"/>
              </a:solidFill>
              <a:ea typeface="SimSun" panose="02010600030101010101" pitchFamily="2" charset="-122"/>
            </a:endParaRPr>
          </a:p>
          <a:p>
            <a:pPr lvl="1" algn="ctr">
              <a:lnSpc>
                <a:spcPct val="80000"/>
              </a:lnSpc>
              <a:buFontTx/>
              <a:buNone/>
            </a:pPr>
            <a:endParaRPr lang="en-US" altLang="en-US" sz="5400">
              <a:solidFill>
                <a:srgbClr val="000099"/>
              </a:solidFill>
              <a:latin typeface="Cambria" panose="02040503050406030204" pitchFamily="18" charset="0"/>
            </a:endParaRPr>
          </a:p>
          <a:p>
            <a:pPr lvl="1" algn="ctr">
              <a:lnSpc>
                <a:spcPct val="80000"/>
              </a:lnSpc>
              <a:buFontTx/>
              <a:buNone/>
            </a:pPr>
            <a:r>
              <a:rPr lang="en-US" altLang="en-US" sz="5400" b="1">
                <a:solidFill>
                  <a:srgbClr val="893713"/>
                </a:solidFill>
              </a:rPr>
              <a:t>Question &amp; Answer</a:t>
            </a:r>
          </a:p>
          <a:p>
            <a:pPr lvl="1" algn="ctr">
              <a:lnSpc>
                <a:spcPct val="80000"/>
              </a:lnSpc>
              <a:buFontTx/>
              <a:buNone/>
            </a:pPr>
            <a:r>
              <a:rPr lang="my-MM" altLang="en-US" sz="5400">
                <a:latin typeface="Mangal" panose="02040503050203030202" pitchFamily="18" charset="0"/>
                <a:ea typeface="Myanmar Text" panose="020B0502040204020203" pitchFamily="34" charset="0"/>
                <a:cs typeface="Myanmar Text" panose="020B0502040204020203" pitchFamily="34" charset="0"/>
              </a:rPr>
              <a:t/>
            </a:r>
            <a:br>
              <a:rPr lang="my-MM" altLang="en-US" sz="5400">
                <a:latin typeface="Mangal" panose="02040503050203030202" pitchFamily="18" charset="0"/>
                <a:ea typeface="Myanmar Text" panose="020B0502040204020203" pitchFamily="34" charset="0"/>
                <a:cs typeface="Myanmar Text" panose="020B0502040204020203" pitchFamily="34" charset="0"/>
              </a:rPr>
            </a:br>
            <a:r>
              <a:rPr lang="hi-IN" altLang="en-US" sz="5400">
                <a:latin typeface="Mangal" panose="02040503050203030202" pitchFamily="18" charset="0"/>
                <a:ea typeface="Myanmar Text" panose="020B0502040204020203" pitchFamily="34" charset="0"/>
              </a:rPr>
              <a:t>प्रश्न र उत्तर</a:t>
            </a:r>
            <a:endParaRPr lang="zh-CN" altLang="en-GB" sz="5400">
              <a:solidFill>
                <a:srgbClr val="333399"/>
              </a:solidFill>
              <a:latin typeface="Mangal" panose="02040503050203030202" pitchFamily="18" charset="0"/>
              <a:ea typeface="SimSun" panose="02010600030101010101" pitchFamily="2" charset="-122"/>
              <a:cs typeface="Mangal" panose="02040503050203030202" pitchFamily="18" charset="0"/>
            </a:endParaRPr>
          </a:p>
        </p:txBody>
      </p:sp>
    </p:spTree>
  </p:cSld>
  <p:clrMapOvr>
    <a:masterClrMapping/>
  </p:clrMapOvr>
  <p:transition spd="slow">
    <p:pull dir="l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xmlns="" id="{521E746B-7AD1-5703-4315-F99BF1A3878C}"/>
              </a:ext>
            </a:extLst>
          </p:cNvPr>
          <p:cNvSpPr>
            <a:spLocks noGrp="1" noChangeArrowheads="1"/>
          </p:cNvSpPr>
          <p:nvPr>
            <p:ph type="title"/>
          </p:nvPr>
        </p:nvSpPr>
        <p:spPr>
          <a:xfrm>
            <a:off x="2133600" y="2209800"/>
            <a:ext cx="7086600" cy="1447800"/>
          </a:xfrm>
        </p:spPr>
        <p:txBody>
          <a:bodyPr/>
          <a:lstStyle/>
          <a:p>
            <a:r>
              <a:rPr lang="en-US" altLang="en-US" sz="3200"/>
              <a:t> </a:t>
            </a:r>
            <a:br>
              <a:rPr lang="en-US" altLang="en-US" sz="3200"/>
            </a:br>
            <a:r>
              <a:rPr lang="en-US" altLang="en-US" sz="3200"/>
              <a:t/>
            </a:r>
            <a:br>
              <a:rPr lang="en-US" altLang="en-US" sz="3200"/>
            </a:br>
            <a:endParaRPr lang="en-GB" altLang="zh-CN" sz="3200">
              <a:ea typeface="SimSun" panose="02010600030101010101" pitchFamily="2" charset="-122"/>
            </a:endParaRPr>
          </a:p>
        </p:txBody>
      </p:sp>
      <p:sp>
        <p:nvSpPr>
          <p:cNvPr id="110595" name="Rectangle 3">
            <a:extLst>
              <a:ext uri="{FF2B5EF4-FFF2-40B4-BE49-F238E27FC236}">
                <a16:creationId xmlns:a16="http://schemas.microsoft.com/office/drawing/2014/main" xmlns="" id="{2B9554C0-C81A-2A41-DD68-DB9CED7DEA2D}"/>
              </a:ext>
            </a:extLst>
          </p:cNvPr>
          <p:cNvSpPr>
            <a:spLocks noGrp="1" noChangeArrowheads="1"/>
          </p:cNvSpPr>
          <p:nvPr>
            <p:ph idx="1"/>
          </p:nvPr>
        </p:nvSpPr>
        <p:spPr>
          <a:xfrm>
            <a:off x="2133601" y="1143000"/>
            <a:ext cx="8086725" cy="3829050"/>
          </a:xfrm>
        </p:spPr>
        <p:txBody>
          <a:bodyPr>
            <a:normAutofit/>
          </a:bodyPr>
          <a:lstStyle/>
          <a:p>
            <a:pPr lvl="1" algn="ctr">
              <a:lnSpc>
                <a:spcPct val="80000"/>
              </a:lnSpc>
              <a:buFont typeface="Wingdings" panose="05000000000000000000" pitchFamily="2" charset="2"/>
              <a:buChar char="8"/>
            </a:pPr>
            <a:endParaRPr lang="en-GB" altLang="zh-CN">
              <a:solidFill>
                <a:srgbClr val="333399"/>
              </a:solidFill>
              <a:ea typeface="SimSun" panose="02010600030101010101" pitchFamily="2" charset="-122"/>
            </a:endParaRPr>
          </a:p>
          <a:p>
            <a:pPr lvl="1" algn="ctr">
              <a:lnSpc>
                <a:spcPct val="80000"/>
              </a:lnSpc>
              <a:buFontTx/>
              <a:buNone/>
            </a:pPr>
            <a:endParaRPr lang="en-US" altLang="en-US" sz="5400">
              <a:solidFill>
                <a:srgbClr val="000099"/>
              </a:solidFill>
              <a:latin typeface="Cambria" panose="02040503050406030204" pitchFamily="18" charset="0"/>
            </a:endParaRPr>
          </a:p>
          <a:p>
            <a:pPr lvl="1" algn="ctr">
              <a:lnSpc>
                <a:spcPct val="80000"/>
              </a:lnSpc>
              <a:buFontTx/>
              <a:buNone/>
            </a:pPr>
            <a:r>
              <a:rPr lang="en-US" altLang="en-US" sz="5400" b="1">
                <a:solidFill>
                  <a:srgbClr val="893713"/>
                </a:solidFill>
              </a:rPr>
              <a:t>Thank You</a:t>
            </a:r>
          </a:p>
          <a:p>
            <a:pPr lvl="1" algn="ctr">
              <a:lnSpc>
                <a:spcPct val="80000"/>
              </a:lnSpc>
              <a:buFontTx/>
              <a:buNone/>
            </a:pPr>
            <a:r>
              <a:rPr lang="my-MM" altLang="en-US" sz="5400">
                <a:latin typeface="Mangal" panose="02040503050203030202" pitchFamily="18" charset="0"/>
                <a:ea typeface="Myanmar Text" panose="020B0502040204020203" pitchFamily="34" charset="0"/>
                <a:cs typeface="Myanmar Text" panose="020B0502040204020203" pitchFamily="34" charset="0"/>
              </a:rPr>
              <a:t/>
            </a:r>
            <a:br>
              <a:rPr lang="my-MM" altLang="en-US" sz="5400">
                <a:latin typeface="Mangal" panose="02040503050203030202" pitchFamily="18" charset="0"/>
                <a:ea typeface="Myanmar Text" panose="020B0502040204020203" pitchFamily="34" charset="0"/>
                <a:cs typeface="Myanmar Text" panose="020B0502040204020203" pitchFamily="34" charset="0"/>
              </a:rPr>
            </a:br>
            <a:r>
              <a:rPr lang="hi-IN" altLang="en-US" sz="5400">
                <a:latin typeface="Mangal" panose="02040503050203030202" pitchFamily="18" charset="0"/>
                <a:ea typeface="Myanmar Text" panose="020B0502040204020203" pitchFamily="34" charset="0"/>
              </a:rPr>
              <a:t>धन्यवाद</a:t>
            </a:r>
            <a:endParaRPr lang="zh-CN" altLang="en-GB" sz="5400">
              <a:solidFill>
                <a:srgbClr val="333399"/>
              </a:solidFill>
              <a:latin typeface="Mangal" panose="02040503050203030202" pitchFamily="18" charset="0"/>
              <a:ea typeface="SimSun" panose="02010600030101010101" pitchFamily="2" charset="-122"/>
              <a:cs typeface="Mangal" panose="02040503050203030202" pitchFamily="18" charset="0"/>
            </a:endParaRPr>
          </a:p>
        </p:txBody>
      </p:sp>
    </p:spTree>
  </p:cSld>
  <p:clrMapOvr>
    <a:masterClrMapping/>
  </p:clrMapOvr>
  <p:transition spd="slow">
    <p:pull dir="l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042AC64C-53B3-F499-CA3F-4B5B543445B7}"/>
              </a:ext>
            </a:extLst>
          </p:cNvPr>
          <p:cNvSpPr txBox="1">
            <a:spLocks/>
          </p:cNvSpPr>
          <p:nvPr/>
        </p:nvSpPr>
        <p:spPr>
          <a:xfrm>
            <a:off x="1887538" y="1495426"/>
            <a:ext cx="8362950" cy="1323975"/>
          </a:xfrm>
          <a:prstGeom prst="rect">
            <a:avLst/>
          </a:prstGeom>
          <a:solidFill>
            <a:schemeClr val="bg1"/>
          </a:solidFill>
        </p:spPr>
        <p:txBody>
          <a:bodyPr>
            <a:norm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Calibri Light" panose="020F0302020204030204" pitchFamily="34" charset="0"/>
              <a:buAutoNum type="arabicParenR" startAt="4"/>
            </a:pPr>
            <a:r>
              <a:rPr lang="en-US" altLang="en-US" sz="1800" b="1" u="sng">
                <a:solidFill>
                  <a:srgbClr val="893713"/>
                </a:solidFill>
                <a:latin typeface="Times New Roman" panose="02020603050405020304" pitchFamily="18" charset="0"/>
                <a:cs typeface="Calibri" panose="020F0502020204030204" pitchFamily="34" charset="0"/>
              </a:rPr>
              <a:t>Zero Recruitment Fees  </a:t>
            </a:r>
            <a:r>
              <a:rPr lang="en-US" altLang="en-US" sz="1800" b="1" u="sng">
                <a:latin typeface="Nirmala UI" panose="020B0502040204020203" pitchFamily="34" charset="0"/>
                <a:cs typeface="Calibri" panose="020F0502020204030204" pitchFamily="34" charset="0"/>
              </a:rPr>
              <a:t>कुनै</a:t>
            </a:r>
            <a:r>
              <a:rPr lang="en-US" altLang="en-US" sz="1800" b="1" u="sng">
                <a:latin typeface="Times New Roman" panose="02020603050405020304" pitchFamily="18" charset="0"/>
                <a:cs typeface="Calibri" panose="020F0502020204030204" pitchFamily="34" charset="0"/>
              </a:rPr>
              <a:t> </a:t>
            </a:r>
            <a:r>
              <a:rPr lang="en-US" altLang="en-US" sz="1800" b="1" u="sng">
                <a:latin typeface="Nirmala UI" panose="020B0502040204020203" pitchFamily="34" charset="0"/>
                <a:cs typeface="Calibri" panose="020F0502020204030204" pitchFamily="34" charset="0"/>
              </a:rPr>
              <a:t>एजेन्ट</a:t>
            </a:r>
            <a:r>
              <a:rPr lang="en-US" altLang="en-US" sz="1800" b="1" u="sng">
                <a:latin typeface="Times New Roman" panose="02020603050405020304" pitchFamily="18" charset="0"/>
                <a:cs typeface="Calibri" panose="020F0502020204030204" pitchFamily="34" charset="0"/>
              </a:rPr>
              <a:t> </a:t>
            </a:r>
            <a:r>
              <a:rPr lang="en-US" altLang="en-US" sz="1800" b="1" u="sng">
                <a:latin typeface="Nirmala UI" panose="020B0502040204020203" pitchFamily="34" charset="0"/>
                <a:cs typeface="Calibri" panose="020F0502020204030204" pitchFamily="34" charset="0"/>
              </a:rPr>
              <a:t>शुल्क</a:t>
            </a:r>
            <a:r>
              <a:rPr lang="en-US" altLang="en-US" sz="1800" b="1" u="sng">
                <a:latin typeface="Times New Roman" panose="02020603050405020304" pitchFamily="18" charset="0"/>
                <a:cs typeface="Calibri" panose="020F0502020204030204" pitchFamily="34" charset="0"/>
              </a:rPr>
              <a:t> </a:t>
            </a:r>
            <a:r>
              <a:rPr lang="en-US" altLang="en-US" sz="1800" b="1" u="sng">
                <a:latin typeface="Nirmala UI" panose="020B0502040204020203" pitchFamily="34" charset="0"/>
                <a:cs typeface="Calibri" panose="020F0502020204030204" pitchFamily="34" charset="0"/>
              </a:rPr>
              <a:t>छैन</a:t>
            </a:r>
            <a:r>
              <a:rPr lang="en-US" altLang="en-US" sz="1800" b="1" u="sng">
                <a:latin typeface="Times New Roman" panose="02020603050405020304" pitchFamily="18" charset="0"/>
                <a:cs typeface="Calibri" panose="020F0502020204030204" pitchFamily="34" charset="0"/>
              </a:rPr>
              <a:t> :- </a:t>
            </a:r>
          </a:p>
          <a:p>
            <a:pPr>
              <a:lnSpc>
                <a:spcPct val="100000"/>
              </a:lnSpc>
              <a:spcBef>
                <a:spcPct val="0"/>
              </a:spcBef>
              <a:buNone/>
            </a:pPr>
            <a:r>
              <a:rPr lang="en-US" altLang="en-US" sz="1300">
                <a:solidFill>
                  <a:srgbClr val="893713"/>
                </a:solidFill>
                <a:latin typeface="Times New Roman" panose="02020603050405020304" pitchFamily="18" charset="0"/>
                <a:cs typeface="Calibri" panose="020F0502020204030204" pitchFamily="34" charset="0"/>
              </a:rPr>
              <a:t>You </a:t>
            </a:r>
            <a:r>
              <a:rPr lang="en-US" altLang="en-US" sz="1300" b="1">
                <a:solidFill>
                  <a:srgbClr val="893713"/>
                </a:solidFill>
                <a:latin typeface="Times New Roman" panose="02020603050405020304" pitchFamily="18" charset="0"/>
                <a:cs typeface="Calibri" panose="020F0502020204030204" pitchFamily="34" charset="0"/>
              </a:rPr>
              <a:t>shall not need to pay</a:t>
            </a:r>
            <a:r>
              <a:rPr lang="en-US" altLang="en-US" sz="1300">
                <a:solidFill>
                  <a:srgbClr val="893713"/>
                </a:solidFill>
                <a:latin typeface="Times New Roman" panose="02020603050405020304" pitchFamily="18" charset="0"/>
                <a:cs typeface="Calibri" panose="020F0502020204030204" pitchFamily="34" charset="0"/>
              </a:rPr>
              <a:t> any fees (example: Agent Fees, Introducing Fees, Transport Fees, Travelling Fees and etc.) for recruitment, job placement, or other parts of the employment process. </a:t>
            </a:r>
            <a:r>
              <a:rPr lang="en-US" altLang="en-US" sz="1000">
                <a:latin typeface="Times New Roman" panose="02020603050405020304" pitchFamily="18" charset="0"/>
                <a:cs typeface="Calibri" panose="020F0502020204030204" pitchFamily="34" charset="0"/>
              </a:rPr>
              <a:t/>
            </a:r>
            <a:br>
              <a:rPr lang="en-US" altLang="en-US" sz="1000">
                <a:latin typeface="Times New Roman" panose="02020603050405020304" pitchFamily="18" charset="0"/>
                <a:cs typeface="Calibri" panose="020F0502020204030204" pitchFamily="34" charset="0"/>
              </a:rPr>
            </a:br>
            <a:r>
              <a:rPr lang="en-US" altLang="en-US" sz="1600" b="1">
                <a:latin typeface="Nirmala UI" panose="020B0502040204020203" pitchFamily="34" charset="0"/>
                <a:cs typeface="Calibri" panose="020F0502020204030204" pitchFamily="34" charset="0"/>
              </a:rPr>
              <a:t>तपाईंले</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भर्ती</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जागिर</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नियुक्ति</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वा</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रोजगारी</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प्रक्रियाका</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अन्य</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भागहरूका</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लागि</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कुनै</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शुल्क</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उदाहरण</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एजेन्ट</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शुल्क</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परिचय</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शुल्क</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यातायात</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शुल्क</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यात्रा</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शुल्क</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र</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आदि</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तिर्नु</a:t>
            </a:r>
            <a:r>
              <a:rPr lang="en-US" altLang="en-US" sz="1600" b="1">
                <a:latin typeface="Times New Roman" panose="02020603050405020304" pitchFamily="18" charset="0"/>
                <a:cs typeface="Calibri" panose="020F0502020204030204" pitchFamily="34" charset="0"/>
              </a:rPr>
              <a:t> </a:t>
            </a:r>
            <a:r>
              <a:rPr lang="en-US" altLang="en-US" sz="1600" b="1">
                <a:latin typeface="Nirmala UI" panose="020B0502040204020203" pitchFamily="34" charset="0"/>
                <a:cs typeface="Calibri" panose="020F0502020204030204" pitchFamily="34" charset="0"/>
              </a:rPr>
              <a:t>पर्दैन।</a:t>
            </a:r>
          </a:p>
        </p:txBody>
      </p:sp>
      <p:sp>
        <p:nvSpPr>
          <p:cNvPr id="8" name="Title 1">
            <a:extLst>
              <a:ext uri="{FF2B5EF4-FFF2-40B4-BE49-F238E27FC236}">
                <a16:creationId xmlns:a16="http://schemas.microsoft.com/office/drawing/2014/main" xmlns="" id="{357F991E-229B-5971-9022-B1C730F4F4E8}"/>
              </a:ext>
            </a:extLst>
          </p:cNvPr>
          <p:cNvSpPr txBox="1">
            <a:spLocks/>
          </p:cNvSpPr>
          <p:nvPr/>
        </p:nvSpPr>
        <p:spPr>
          <a:xfrm>
            <a:off x="379827" y="304800"/>
            <a:ext cx="11465169" cy="1144172"/>
          </a:xfrm>
          <a:prstGeom prst="rect">
            <a:avLst/>
          </a:prstGeom>
          <a:solidFill>
            <a:schemeClr val="bg1"/>
          </a:solidFill>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3100" b="1" dirty="0">
                <a:solidFill>
                  <a:schemeClr val="accent5">
                    <a:lumMod val="75000"/>
                  </a:schemeClr>
                </a:solidFill>
              </a:rPr>
              <a:t>PTSB is practicing ethical recruitment. What is it about?</a:t>
            </a:r>
            <a:r>
              <a:rPr lang="en-US" sz="4900" dirty="0">
                <a:solidFill>
                  <a:schemeClr val="accent5">
                    <a:lumMod val="75000"/>
                  </a:schemeClr>
                </a:solidFill>
              </a:rPr>
              <a:t/>
            </a:r>
            <a:br>
              <a:rPr lang="en-US" sz="4900" dirty="0">
                <a:solidFill>
                  <a:schemeClr val="accent5">
                    <a:lumMod val="75000"/>
                  </a:schemeClr>
                </a:solidFill>
              </a:rPr>
            </a:br>
            <a:r>
              <a:rPr lang="en-MY" sz="3100" dirty="0"/>
              <a:t>PTSB </a:t>
            </a:r>
            <a:r>
              <a:rPr lang="hi-IN" sz="3100" dirty="0"/>
              <a:t>ले नैतिक भर्ती अभ्यास गर्दैछ। यसको बारेमा के हो?</a:t>
            </a:r>
            <a:endParaRPr lang="en-MY" dirty="0"/>
          </a:p>
        </p:txBody>
      </p:sp>
      <p:pic>
        <p:nvPicPr>
          <p:cNvPr id="22532" name="Picture 8">
            <a:extLst>
              <a:ext uri="{FF2B5EF4-FFF2-40B4-BE49-F238E27FC236}">
                <a16:creationId xmlns:a16="http://schemas.microsoft.com/office/drawing/2014/main" xmlns="" id="{ACBF43A2-560D-FDFC-2033-F4EDB2F1A0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6263" y="2925763"/>
            <a:ext cx="12827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2">
            <a:extLst>
              <a:ext uri="{FF2B5EF4-FFF2-40B4-BE49-F238E27FC236}">
                <a16:creationId xmlns:a16="http://schemas.microsoft.com/office/drawing/2014/main" xmlns="" id="{7EC34D34-3410-4794-3170-BB8407025B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587" y="3087757"/>
            <a:ext cx="1494803" cy="143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4">
            <a:extLst>
              <a:ext uri="{FF2B5EF4-FFF2-40B4-BE49-F238E27FC236}">
                <a16:creationId xmlns:a16="http://schemas.microsoft.com/office/drawing/2014/main" xmlns="" id="{3DB96731-BA30-B5E8-1F8F-D9DE5DE27E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4702" r="16991"/>
          <a:stretch>
            <a:fillRect/>
          </a:stretch>
        </p:blipFill>
        <p:spPr bwMode="auto">
          <a:xfrm>
            <a:off x="1795463" y="4267201"/>
            <a:ext cx="13843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5">
            <a:extLst>
              <a:ext uri="{FF2B5EF4-FFF2-40B4-BE49-F238E27FC236}">
                <a16:creationId xmlns:a16="http://schemas.microsoft.com/office/drawing/2014/main" xmlns="" id="{5DEC3D62-1A82-E560-C3EA-764C929171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6276" y="5730876"/>
            <a:ext cx="10826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6">
            <a:extLst>
              <a:ext uri="{FF2B5EF4-FFF2-40B4-BE49-F238E27FC236}">
                <a16:creationId xmlns:a16="http://schemas.microsoft.com/office/drawing/2014/main" xmlns="" id="{AFEEBDF6-7278-68A4-380B-C675C1EBE8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2937" r="22937"/>
          <a:stretch>
            <a:fillRect/>
          </a:stretch>
        </p:blipFill>
        <p:spPr bwMode="auto">
          <a:xfrm>
            <a:off x="5341939" y="4948238"/>
            <a:ext cx="13176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17">
            <a:extLst>
              <a:ext uri="{FF2B5EF4-FFF2-40B4-BE49-F238E27FC236}">
                <a16:creationId xmlns:a16="http://schemas.microsoft.com/office/drawing/2014/main" xmlns="" id="{BAA6799D-32B5-D721-5325-85A719FD5B52}"/>
              </a:ext>
            </a:extLst>
          </p:cNvPr>
          <p:cNvSpPr txBox="1">
            <a:spLocks noChangeArrowheads="1"/>
          </p:cNvSpPr>
          <p:nvPr/>
        </p:nvSpPr>
        <p:spPr bwMode="auto">
          <a:xfrm>
            <a:off x="3228976" y="3114676"/>
            <a:ext cx="1863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Agent/ Intro Fees</a:t>
            </a:r>
            <a:br>
              <a:rPr lang="en-US" altLang="en-US"/>
            </a:br>
            <a:r>
              <a:rPr lang="hi-IN" altLang="en-US" b="1"/>
              <a:t>एजेन्ट वा </a:t>
            </a:r>
            <a:r>
              <a:rPr lang="en-US" altLang="en-US" b="1"/>
              <a:t/>
            </a:r>
            <a:br>
              <a:rPr lang="en-US" altLang="en-US" b="1"/>
            </a:br>
            <a:r>
              <a:rPr lang="hi-IN" altLang="en-US" b="1"/>
              <a:t>परिचय शुल्क</a:t>
            </a:r>
            <a:endParaRPr lang="en-MY" altLang="en-US" b="1"/>
          </a:p>
        </p:txBody>
      </p:sp>
      <p:sp>
        <p:nvSpPr>
          <p:cNvPr id="22538" name="TextBox 18">
            <a:extLst>
              <a:ext uri="{FF2B5EF4-FFF2-40B4-BE49-F238E27FC236}">
                <a16:creationId xmlns:a16="http://schemas.microsoft.com/office/drawing/2014/main" xmlns="" id="{7F3A0E51-DD8C-4132-EBA3-04B721BE3B79}"/>
              </a:ext>
            </a:extLst>
          </p:cNvPr>
          <p:cNvSpPr txBox="1">
            <a:spLocks noChangeArrowheads="1"/>
          </p:cNvSpPr>
          <p:nvPr/>
        </p:nvSpPr>
        <p:spPr bwMode="auto">
          <a:xfrm>
            <a:off x="3309938" y="4552951"/>
            <a:ext cx="17827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Accommodation Fees</a:t>
            </a:r>
            <a:br>
              <a:rPr lang="en-US" altLang="en-US"/>
            </a:br>
            <a:r>
              <a:rPr lang="hi-IN" altLang="en-US" b="1"/>
              <a:t>आवास शुल्क</a:t>
            </a:r>
            <a:endParaRPr lang="en-MY" altLang="en-US" b="1"/>
          </a:p>
        </p:txBody>
      </p:sp>
      <p:sp>
        <p:nvSpPr>
          <p:cNvPr id="22539" name="TextBox 19">
            <a:extLst>
              <a:ext uri="{FF2B5EF4-FFF2-40B4-BE49-F238E27FC236}">
                <a16:creationId xmlns:a16="http://schemas.microsoft.com/office/drawing/2014/main" xmlns="" id="{3679D89E-ABB3-3F6A-2258-3FEB0B97B5A8}"/>
              </a:ext>
            </a:extLst>
          </p:cNvPr>
          <p:cNvSpPr txBox="1">
            <a:spLocks noChangeArrowheads="1"/>
          </p:cNvSpPr>
          <p:nvPr/>
        </p:nvSpPr>
        <p:spPr bwMode="auto">
          <a:xfrm>
            <a:off x="3443288" y="5919788"/>
            <a:ext cx="1530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Meal Fees</a:t>
            </a:r>
            <a:br>
              <a:rPr lang="en-US" altLang="en-US"/>
            </a:br>
            <a:r>
              <a:rPr lang="hi-IN" altLang="en-US" b="1"/>
              <a:t>खाना शुल्क</a:t>
            </a:r>
            <a:endParaRPr lang="en-MY" altLang="en-US" b="1"/>
          </a:p>
        </p:txBody>
      </p:sp>
      <p:sp>
        <p:nvSpPr>
          <p:cNvPr id="22540" name="TextBox 20">
            <a:extLst>
              <a:ext uri="{FF2B5EF4-FFF2-40B4-BE49-F238E27FC236}">
                <a16:creationId xmlns:a16="http://schemas.microsoft.com/office/drawing/2014/main" xmlns="" id="{BDEB9D24-C0A9-2D4F-FF75-F00CC9E216EC}"/>
              </a:ext>
            </a:extLst>
          </p:cNvPr>
          <p:cNvSpPr txBox="1">
            <a:spLocks noChangeArrowheads="1"/>
          </p:cNvSpPr>
          <p:nvPr/>
        </p:nvSpPr>
        <p:spPr bwMode="auto">
          <a:xfrm>
            <a:off x="6351588" y="4267201"/>
            <a:ext cx="1606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Transport Fees</a:t>
            </a:r>
            <a:br>
              <a:rPr lang="en-US" altLang="en-US"/>
            </a:br>
            <a:r>
              <a:rPr lang="hi-IN" altLang="en-US" b="1"/>
              <a:t>यातायात शुल्क</a:t>
            </a:r>
            <a:endParaRPr lang="en-MY" altLang="en-US" b="1"/>
          </a:p>
        </p:txBody>
      </p:sp>
      <p:sp>
        <p:nvSpPr>
          <p:cNvPr id="22541" name="TextBox 21">
            <a:extLst>
              <a:ext uri="{FF2B5EF4-FFF2-40B4-BE49-F238E27FC236}">
                <a16:creationId xmlns:a16="http://schemas.microsoft.com/office/drawing/2014/main" xmlns="" id="{90DA930D-ADB5-356C-F796-CCDA04924356}"/>
              </a:ext>
            </a:extLst>
          </p:cNvPr>
          <p:cNvSpPr txBox="1">
            <a:spLocks noChangeArrowheads="1"/>
          </p:cNvSpPr>
          <p:nvPr/>
        </p:nvSpPr>
        <p:spPr bwMode="auto">
          <a:xfrm>
            <a:off x="6327775" y="5907088"/>
            <a:ext cx="1606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Traveling Fees</a:t>
            </a:r>
            <a:br>
              <a:rPr lang="en-US" altLang="en-US"/>
            </a:br>
            <a:r>
              <a:rPr lang="hi-IN" altLang="en-US" b="1"/>
              <a:t>यात्रा शुल्क</a:t>
            </a:r>
            <a:endParaRPr lang="en-MY" altLang="en-US" b="1"/>
          </a:p>
        </p:txBody>
      </p:sp>
      <p:pic>
        <p:nvPicPr>
          <p:cNvPr id="22542" name="Picture 22">
            <a:extLst>
              <a:ext uri="{FF2B5EF4-FFF2-40B4-BE49-F238E27FC236}">
                <a16:creationId xmlns:a16="http://schemas.microsoft.com/office/drawing/2014/main" xmlns="" id="{3FECC980-EA69-2C67-1209-B605124219DB}"/>
              </a:ext>
            </a:extLst>
          </p:cNvPr>
          <p:cNvPicPr>
            <a:picLocks noChangeAspect="1" noChangeArrowheads="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8070851" y="2992439"/>
            <a:ext cx="148272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4" descr="Start Up Visa Vector Icon. Temporary Residence Permit Illustration Sign.  Stock Vector - Illustration of linear, drawing: 182021375">
            <a:extLst>
              <a:ext uri="{FF2B5EF4-FFF2-40B4-BE49-F238E27FC236}">
                <a16:creationId xmlns:a16="http://schemas.microsoft.com/office/drawing/2014/main" xmlns="" id="{F09D4684-7E3F-9554-CD92-19A1CEBCC6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22221" t="21809" r="22769" b="21809"/>
          <a:stretch>
            <a:fillRect/>
          </a:stretch>
        </p:blipFill>
        <p:spPr bwMode="auto">
          <a:xfrm>
            <a:off x="8183564" y="4967288"/>
            <a:ext cx="1131887"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4" name="TextBox 29">
            <a:extLst>
              <a:ext uri="{FF2B5EF4-FFF2-40B4-BE49-F238E27FC236}">
                <a16:creationId xmlns:a16="http://schemas.microsoft.com/office/drawing/2014/main" xmlns="" id="{C6661AA7-9EA8-4067-3660-1C3C44F86181}"/>
              </a:ext>
            </a:extLst>
          </p:cNvPr>
          <p:cNvSpPr txBox="1">
            <a:spLocks noChangeArrowheads="1"/>
          </p:cNvSpPr>
          <p:nvPr/>
        </p:nvSpPr>
        <p:spPr bwMode="auto">
          <a:xfrm>
            <a:off x="8909051" y="4084639"/>
            <a:ext cx="1787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Medical Screening Fees</a:t>
            </a:r>
            <a:br>
              <a:rPr lang="en-US" altLang="en-US"/>
            </a:br>
            <a:r>
              <a:rPr lang="hi-IN" altLang="en-US" b="1"/>
              <a:t>मेडिकल चेक अप</a:t>
            </a:r>
            <a:endParaRPr lang="en-MY" altLang="en-US" b="1"/>
          </a:p>
        </p:txBody>
      </p:sp>
      <p:sp>
        <p:nvSpPr>
          <p:cNvPr id="22545" name="TextBox 30">
            <a:extLst>
              <a:ext uri="{FF2B5EF4-FFF2-40B4-BE49-F238E27FC236}">
                <a16:creationId xmlns:a16="http://schemas.microsoft.com/office/drawing/2014/main" xmlns="" id="{409656A2-5DC6-B880-7EAF-9F222292D6AC}"/>
              </a:ext>
            </a:extLst>
          </p:cNvPr>
          <p:cNvSpPr txBox="1">
            <a:spLocks noChangeArrowheads="1"/>
          </p:cNvSpPr>
          <p:nvPr/>
        </p:nvSpPr>
        <p:spPr bwMode="auto">
          <a:xfrm>
            <a:off x="8909051" y="6064251"/>
            <a:ext cx="1787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a:t>Visa &amp; Permit</a:t>
            </a:r>
            <a:br>
              <a:rPr lang="en-US" altLang="en-US"/>
            </a:br>
            <a:r>
              <a:rPr lang="hi-IN" altLang="en-US" b="1"/>
              <a:t>भिसा र अनुमति</a:t>
            </a:r>
            <a:endParaRPr lang="en-MY" altLang="en-US"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77AB271C-5135-7B72-0C7A-29B3540F1DB4}"/>
              </a:ext>
            </a:extLst>
          </p:cNvPr>
          <p:cNvSpPr txBox="1">
            <a:spLocks/>
          </p:cNvSpPr>
          <p:nvPr/>
        </p:nvSpPr>
        <p:spPr>
          <a:xfrm>
            <a:off x="1860549" y="1943099"/>
            <a:ext cx="8409885" cy="1502465"/>
          </a:xfrm>
          <a:prstGeom prst="rect">
            <a:avLst/>
          </a:prstGeom>
          <a:solidFill>
            <a:schemeClr val="bg1"/>
          </a:solidFill>
        </p:spPr>
        <p:txBody>
          <a:bodyPr>
            <a:normAutofit fontScale="92500"/>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Calibri Light" panose="020F0302020204030204" pitchFamily="34" charset="0"/>
              <a:buAutoNum type="arabicParenR" startAt="4"/>
            </a:pPr>
            <a:r>
              <a:rPr lang="en-US" altLang="en-US" sz="1800" b="1" u="sng" dirty="0">
                <a:solidFill>
                  <a:srgbClr val="893713"/>
                </a:solidFill>
                <a:latin typeface="Times New Roman" panose="02020603050405020304" pitchFamily="18" charset="0"/>
                <a:cs typeface="Calibri" panose="020F0502020204030204" pitchFamily="34" charset="0"/>
              </a:rPr>
              <a:t>Zero Recruitment Fees  </a:t>
            </a:r>
            <a:r>
              <a:rPr lang="en-US" altLang="en-US" sz="1800" b="1" u="sng" dirty="0" err="1">
                <a:latin typeface="Nirmala UI" panose="020B0502040204020203" pitchFamily="34" charset="0"/>
                <a:cs typeface="Calibri" panose="020F0502020204030204" pitchFamily="34" charset="0"/>
              </a:rPr>
              <a:t>कुनै</a:t>
            </a:r>
            <a:r>
              <a:rPr lang="en-US" altLang="en-US" sz="1800" b="1" u="sng" dirty="0">
                <a:latin typeface="Times New Roman" panose="02020603050405020304" pitchFamily="18" charset="0"/>
                <a:cs typeface="Calibri" panose="020F0502020204030204" pitchFamily="34" charset="0"/>
              </a:rPr>
              <a:t> </a:t>
            </a:r>
            <a:r>
              <a:rPr lang="en-US" altLang="en-US" sz="1800" b="1" u="sng" dirty="0" err="1">
                <a:latin typeface="Nirmala UI" panose="020B0502040204020203" pitchFamily="34" charset="0"/>
                <a:cs typeface="Calibri" panose="020F0502020204030204" pitchFamily="34" charset="0"/>
              </a:rPr>
              <a:t>एजेन्ट</a:t>
            </a:r>
            <a:r>
              <a:rPr lang="en-US" altLang="en-US" sz="1800" b="1" u="sng" dirty="0">
                <a:latin typeface="Times New Roman" panose="02020603050405020304" pitchFamily="18" charset="0"/>
                <a:cs typeface="Calibri" panose="020F0502020204030204" pitchFamily="34" charset="0"/>
              </a:rPr>
              <a:t> </a:t>
            </a:r>
            <a:r>
              <a:rPr lang="en-US" altLang="en-US" sz="1800" b="1" u="sng" dirty="0" err="1">
                <a:latin typeface="Nirmala UI" panose="020B0502040204020203" pitchFamily="34" charset="0"/>
                <a:cs typeface="Calibri" panose="020F0502020204030204" pitchFamily="34" charset="0"/>
              </a:rPr>
              <a:t>शुल्क</a:t>
            </a:r>
            <a:r>
              <a:rPr lang="en-US" altLang="en-US" sz="1800" b="1" u="sng" dirty="0">
                <a:latin typeface="Times New Roman" panose="02020603050405020304" pitchFamily="18" charset="0"/>
                <a:cs typeface="Calibri" panose="020F0502020204030204" pitchFamily="34" charset="0"/>
              </a:rPr>
              <a:t> </a:t>
            </a:r>
            <a:r>
              <a:rPr lang="en-US" altLang="en-US" sz="1800" b="1" u="sng" dirty="0" err="1">
                <a:latin typeface="Nirmala UI" panose="020B0502040204020203" pitchFamily="34" charset="0"/>
                <a:cs typeface="Calibri" panose="020F0502020204030204" pitchFamily="34" charset="0"/>
              </a:rPr>
              <a:t>छैन</a:t>
            </a:r>
            <a:r>
              <a:rPr lang="en-US" altLang="en-US" sz="1800" b="1" u="sng" dirty="0">
                <a:latin typeface="Times New Roman" panose="02020603050405020304" pitchFamily="18" charset="0"/>
                <a:cs typeface="Calibri" panose="020F0502020204030204" pitchFamily="34" charset="0"/>
              </a:rPr>
              <a:t> :- </a:t>
            </a:r>
          </a:p>
          <a:p>
            <a:pPr algn="ctr">
              <a:lnSpc>
                <a:spcPct val="100000"/>
              </a:lnSpc>
              <a:spcBef>
                <a:spcPct val="0"/>
              </a:spcBef>
              <a:buNone/>
            </a:pPr>
            <a:r>
              <a:rPr lang="en-GB" altLang="en-US" sz="1800" dirty="0">
                <a:solidFill>
                  <a:srgbClr val="893713"/>
                </a:solidFill>
              </a:rPr>
              <a:t>	If any such fees are found to have been paid by the Employee, such fees shall be repaid to the Employee within sixty (60) days from the date of conclusion of the finding</a:t>
            </a:r>
            <a:r>
              <a:rPr lang="en-GB" altLang="en-US" sz="1800" dirty="0">
                <a:solidFill>
                  <a:srgbClr val="003399"/>
                </a:solidFill>
              </a:rPr>
              <a:t>.</a:t>
            </a:r>
            <a:endParaRPr lang="en-MY" altLang="en-US" sz="1800" dirty="0"/>
          </a:p>
          <a:p>
            <a:pPr algn="ctr">
              <a:lnSpc>
                <a:spcPct val="100000"/>
              </a:lnSpc>
              <a:spcBef>
                <a:spcPct val="0"/>
              </a:spcBef>
              <a:buNone/>
            </a:pPr>
            <a:r>
              <a:rPr lang="en-US" altLang="en-US" sz="1600" b="1" dirty="0">
                <a:latin typeface="Nirmala UI" panose="020B0502040204020203" pitchFamily="34" charset="0"/>
                <a:ea typeface="Calibri" panose="020F0502020204030204" pitchFamily="34" charset="0"/>
              </a:rPr>
              <a:t>	</a:t>
            </a:r>
            <a:r>
              <a:rPr lang="hi-IN" altLang="en-US" sz="1600" b="1" dirty="0">
                <a:latin typeface="Nirmala UI" panose="020B0502040204020203" pitchFamily="34" charset="0"/>
                <a:ea typeface="Calibri" panose="020F0502020204030204" pitchFamily="34" charset="0"/>
              </a:rPr>
              <a:t>यदि त्यस्तो शुल्क कर्मचारीले तिरेको पाइएमा त्यस्तो शुल्क कर्मचारीलाई निष्कर्ष निकालेको</a:t>
            </a:r>
            <a:endParaRPr lang="en-US" altLang="en-US" sz="1600" b="1" dirty="0">
              <a:latin typeface="Nirmala UI" panose="020B0502040204020203" pitchFamily="34" charset="0"/>
              <a:ea typeface="Calibri" panose="020F0502020204030204" pitchFamily="34" charset="0"/>
            </a:endParaRPr>
          </a:p>
          <a:p>
            <a:pPr algn="ctr">
              <a:lnSpc>
                <a:spcPct val="100000"/>
              </a:lnSpc>
              <a:spcBef>
                <a:spcPct val="0"/>
              </a:spcBef>
              <a:buNone/>
            </a:pPr>
            <a:r>
              <a:rPr lang="hi-IN" altLang="en-US" sz="1600" b="1" dirty="0">
                <a:latin typeface="Nirmala UI" panose="020B0502040204020203" pitchFamily="34" charset="0"/>
                <a:ea typeface="Calibri" panose="020F0502020204030204" pitchFamily="34" charset="0"/>
              </a:rPr>
              <a:t> मितिले ६० (६०) दिनभित्र फिर्ता गरिनुपर्छ।</a:t>
            </a:r>
            <a:endParaRPr lang="en-US" altLang="en-US" sz="1600" b="1" dirty="0">
              <a:latin typeface="Nirmala UI" panose="020B0502040204020203" pitchFamily="34" charset="0"/>
              <a:cs typeface="Calibri" panose="020F0502020204030204" pitchFamily="34" charset="0"/>
            </a:endParaRPr>
          </a:p>
        </p:txBody>
      </p:sp>
      <p:sp>
        <p:nvSpPr>
          <p:cNvPr id="5" name="Title 1">
            <a:extLst>
              <a:ext uri="{FF2B5EF4-FFF2-40B4-BE49-F238E27FC236}">
                <a16:creationId xmlns:a16="http://schemas.microsoft.com/office/drawing/2014/main" xmlns="" id="{E2B549A1-29FB-37A0-0946-9CAD62C767EE}"/>
              </a:ext>
            </a:extLst>
          </p:cNvPr>
          <p:cNvSpPr txBox="1">
            <a:spLocks/>
          </p:cNvSpPr>
          <p:nvPr/>
        </p:nvSpPr>
        <p:spPr>
          <a:xfrm>
            <a:off x="379829" y="309490"/>
            <a:ext cx="11422966" cy="1377803"/>
          </a:xfrm>
          <a:prstGeom prst="rect">
            <a:avLst/>
          </a:prstGeom>
          <a:solidFill>
            <a:schemeClr val="bg1"/>
          </a:solidFill>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2800" b="1" dirty="0">
                <a:solidFill>
                  <a:schemeClr val="accent5">
                    <a:lumMod val="75000"/>
                  </a:schemeClr>
                </a:solidFill>
              </a:rPr>
              <a:t>PTSB is practicing ethical recruitment. What is it about?</a:t>
            </a:r>
            <a:r>
              <a:rPr lang="en-US" sz="2800" dirty="0">
                <a:solidFill>
                  <a:schemeClr val="accent5">
                    <a:lumMod val="75000"/>
                  </a:schemeClr>
                </a:solidFill>
              </a:rPr>
              <a:t/>
            </a:r>
            <a:br>
              <a:rPr lang="en-US" sz="2800" dirty="0">
                <a:solidFill>
                  <a:schemeClr val="accent5">
                    <a:lumMod val="75000"/>
                  </a:schemeClr>
                </a:solidFill>
              </a:rPr>
            </a:br>
            <a:r>
              <a:rPr lang="en-MY" sz="2800" dirty="0"/>
              <a:t>PTSB </a:t>
            </a:r>
            <a:r>
              <a:rPr lang="hi-IN" sz="2800" dirty="0"/>
              <a:t>ले नैतिक भर्ती अभ्यास गर्दैछ। यसको बारेमा के हो?</a:t>
            </a:r>
            <a:endParaRPr lang="en-MY" sz="2800" dirty="0"/>
          </a:p>
        </p:txBody>
      </p:sp>
      <p:sp>
        <p:nvSpPr>
          <p:cNvPr id="14" name="Rectangle 13">
            <a:extLst>
              <a:ext uri="{FF2B5EF4-FFF2-40B4-BE49-F238E27FC236}">
                <a16:creationId xmlns:a16="http://schemas.microsoft.com/office/drawing/2014/main" xmlns="" id="{AE984FF8-51A5-CA50-917D-1439F76750ED}"/>
              </a:ext>
            </a:extLst>
          </p:cNvPr>
          <p:cNvSpPr>
            <a:spLocks noChangeArrowheads="1"/>
          </p:cNvSpPr>
          <p:nvPr/>
        </p:nvSpPr>
        <p:spPr bwMode="auto">
          <a:xfrm>
            <a:off x="1860551" y="3581400"/>
            <a:ext cx="4041775" cy="2585323"/>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MY" altLang="en-US" b="1" u="sng" dirty="0">
                <a:solidFill>
                  <a:srgbClr val="FF0000"/>
                </a:solidFill>
                <a:latin typeface="Calibri" panose="020F0502020204030204"/>
              </a:rPr>
              <a:t>IMPORTANT NOTES</a:t>
            </a:r>
            <a:r>
              <a:rPr lang="en-MY" altLang="en-US" b="1" u="sng" dirty="0" smtClean="0">
                <a:solidFill>
                  <a:srgbClr val="FF0000"/>
                </a:solidFill>
                <a:latin typeface="Calibri" panose="020F0502020204030204"/>
              </a:rPr>
              <a:t>:</a:t>
            </a:r>
          </a:p>
          <a:p>
            <a:pPr marL="285750" indent="-285750">
              <a:buFont typeface="Arial" panose="020B0604020202020204" pitchFamily="34" charset="0"/>
              <a:buChar char="•"/>
              <a:defRPr/>
            </a:pPr>
            <a:r>
              <a:rPr lang="en-MY" altLang="en-US" b="1" dirty="0">
                <a:solidFill>
                  <a:srgbClr val="0070C0"/>
                </a:solidFill>
              </a:rPr>
              <a:t>Medical check up before interview pay by candidates.</a:t>
            </a:r>
          </a:p>
          <a:p>
            <a:pPr marL="285750" indent="-285750">
              <a:buFont typeface="Arial" panose="020B0604020202020204" pitchFamily="34" charset="0"/>
              <a:buChar char="•"/>
              <a:defRPr/>
            </a:pPr>
            <a:r>
              <a:rPr lang="en-MY" altLang="en-US" b="1" dirty="0" smtClean="0">
                <a:solidFill>
                  <a:schemeClr val="accent5">
                    <a:lumMod val="75000"/>
                  </a:schemeClr>
                </a:solidFill>
                <a:latin typeface="Calibri" panose="020F0502020204030204"/>
              </a:rPr>
              <a:t>Accommodation </a:t>
            </a:r>
            <a:r>
              <a:rPr lang="en-MY" altLang="en-US" b="1" dirty="0">
                <a:solidFill>
                  <a:schemeClr val="accent5">
                    <a:lumMod val="75000"/>
                  </a:schemeClr>
                </a:solidFill>
                <a:latin typeface="Calibri" panose="020F0502020204030204"/>
              </a:rPr>
              <a:t>Cost = RS </a:t>
            </a:r>
            <a:r>
              <a:rPr lang="en-MY" altLang="en-US" b="1" dirty="0" smtClean="0">
                <a:solidFill>
                  <a:schemeClr val="accent5">
                    <a:lumMod val="75000"/>
                  </a:schemeClr>
                </a:solidFill>
                <a:latin typeface="Calibri" panose="020F0502020204030204"/>
              </a:rPr>
              <a:t>250 </a:t>
            </a:r>
            <a:r>
              <a:rPr lang="en-MY" altLang="en-US" b="1" dirty="0">
                <a:solidFill>
                  <a:schemeClr val="accent5">
                    <a:lumMod val="75000"/>
                  </a:schemeClr>
                </a:solidFill>
                <a:latin typeface="Calibri" panose="020F0502020204030204"/>
              </a:rPr>
              <a:t>per day</a:t>
            </a:r>
          </a:p>
          <a:p>
            <a:pPr marL="285750" indent="-285750">
              <a:buFont typeface="Arial" panose="020B0604020202020204" pitchFamily="34" charset="0"/>
              <a:buChar char="•"/>
              <a:defRPr/>
            </a:pPr>
            <a:r>
              <a:rPr lang="en-MY" altLang="en-US" b="1" dirty="0">
                <a:solidFill>
                  <a:schemeClr val="accent5">
                    <a:lumMod val="75000"/>
                  </a:schemeClr>
                </a:solidFill>
                <a:latin typeface="Calibri" panose="020F0502020204030204"/>
              </a:rPr>
              <a:t>Meal Cost = RS 400 per day </a:t>
            </a:r>
            <a:br>
              <a:rPr lang="en-MY" altLang="en-US" b="1" dirty="0">
                <a:solidFill>
                  <a:schemeClr val="accent5">
                    <a:lumMod val="75000"/>
                  </a:schemeClr>
                </a:solidFill>
                <a:latin typeface="Calibri" panose="020F0502020204030204"/>
              </a:rPr>
            </a:br>
            <a:r>
              <a:rPr lang="en-MY" altLang="en-US" b="1" dirty="0">
                <a:solidFill>
                  <a:schemeClr val="accent5">
                    <a:lumMod val="75000"/>
                  </a:schemeClr>
                </a:solidFill>
                <a:latin typeface="Calibri" panose="020F0502020204030204"/>
              </a:rPr>
              <a:t>( Breakfast, Lunch, Dinner)</a:t>
            </a:r>
          </a:p>
          <a:p>
            <a:pPr marL="285750" indent="-285750">
              <a:buFont typeface="Arial" panose="020B0604020202020204" pitchFamily="34" charset="0"/>
              <a:buChar char="•"/>
              <a:defRPr/>
            </a:pPr>
            <a:r>
              <a:rPr lang="en-MY" altLang="en-US" b="1" dirty="0">
                <a:solidFill>
                  <a:schemeClr val="accent5">
                    <a:lumMod val="75000"/>
                  </a:schemeClr>
                </a:solidFill>
                <a:latin typeface="Calibri" panose="020F0502020204030204"/>
              </a:rPr>
              <a:t>Transportation = </a:t>
            </a:r>
            <a:r>
              <a:rPr lang="en-MY" altLang="en-US" b="1" dirty="0" smtClean="0">
                <a:solidFill>
                  <a:schemeClr val="accent5">
                    <a:lumMod val="75000"/>
                  </a:schemeClr>
                </a:solidFill>
                <a:latin typeface="Calibri" panose="020F0502020204030204"/>
              </a:rPr>
              <a:t>Provide </a:t>
            </a:r>
            <a:r>
              <a:rPr lang="en-MY" altLang="en-US" b="1" dirty="0">
                <a:solidFill>
                  <a:schemeClr val="accent5">
                    <a:lumMod val="75000"/>
                  </a:schemeClr>
                </a:solidFill>
                <a:latin typeface="Calibri" panose="020F0502020204030204"/>
              </a:rPr>
              <a:t>bus ticket </a:t>
            </a:r>
            <a:br>
              <a:rPr lang="en-MY" altLang="en-US" b="1" dirty="0">
                <a:solidFill>
                  <a:schemeClr val="accent5">
                    <a:lumMod val="75000"/>
                  </a:schemeClr>
                </a:solidFill>
                <a:latin typeface="Calibri" panose="020F0502020204030204"/>
              </a:rPr>
            </a:br>
            <a:r>
              <a:rPr lang="en-MY" altLang="en-US" b="1" dirty="0">
                <a:solidFill>
                  <a:schemeClr val="accent5">
                    <a:lumMod val="75000"/>
                  </a:schemeClr>
                </a:solidFill>
                <a:latin typeface="Calibri" panose="020F0502020204030204"/>
              </a:rPr>
              <a:t>(for normal bus only) </a:t>
            </a:r>
            <a:r>
              <a:rPr lang="en-GB" altLang="en-US" sz="600" b="1" dirty="0">
                <a:solidFill>
                  <a:schemeClr val="accent5">
                    <a:lumMod val="75000"/>
                  </a:schemeClr>
                </a:solidFill>
                <a:latin typeface="Times New Roman" panose="02020603050405020304" pitchFamily="18" charset="0"/>
              </a:rPr>
              <a:t> </a:t>
            </a:r>
            <a:endParaRPr lang="en-GB" altLang="en-US" b="1" dirty="0">
              <a:solidFill>
                <a:schemeClr val="accent5">
                  <a:lumMod val="75000"/>
                </a:schemeClr>
              </a:solidFill>
              <a:latin typeface="Times New Roman" panose="02020603050405020304" pitchFamily="18" charset="0"/>
            </a:endParaRPr>
          </a:p>
        </p:txBody>
      </p:sp>
      <p:sp>
        <p:nvSpPr>
          <p:cNvPr id="16" name="Rectangle 15">
            <a:extLst>
              <a:ext uri="{FF2B5EF4-FFF2-40B4-BE49-F238E27FC236}">
                <a16:creationId xmlns:a16="http://schemas.microsoft.com/office/drawing/2014/main" xmlns="" id="{2454360F-05DA-0C9B-A6D8-8517F14646A7}"/>
              </a:ext>
            </a:extLst>
          </p:cNvPr>
          <p:cNvSpPr>
            <a:spLocks noChangeArrowheads="1"/>
          </p:cNvSpPr>
          <p:nvPr/>
        </p:nvSpPr>
        <p:spPr bwMode="auto">
          <a:xfrm>
            <a:off x="5973764" y="3603626"/>
            <a:ext cx="4321175" cy="2554545"/>
          </a:xfrm>
          <a:prstGeom prst="rect">
            <a:avLst/>
          </a:prstGeom>
          <a:solidFill>
            <a:schemeClr val="bg1"/>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hi-IN" altLang="en-US" u="sng" dirty="0">
                <a:solidFill>
                  <a:srgbClr val="FF0000"/>
                </a:solidFill>
                <a:latin typeface="inherit"/>
              </a:rPr>
              <a:t>महत्वपूर्ण नोटहरू</a:t>
            </a:r>
            <a:r>
              <a:rPr lang="hi-IN" altLang="en-US" u="sng" dirty="0" smtClean="0">
                <a:solidFill>
                  <a:srgbClr val="FF0000"/>
                </a:solidFill>
                <a:latin typeface="inherit"/>
              </a:rPr>
              <a:t>:</a:t>
            </a:r>
            <a:endParaRPr lang="en-MY" altLang="en-US" u="sng" dirty="0" smtClean="0">
              <a:solidFill>
                <a:srgbClr val="FF0000"/>
              </a:solidFill>
              <a:latin typeface="inherit"/>
            </a:endParaRPr>
          </a:p>
          <a:p>
            <a:pPr>
              <a:defRPr/>
            </a:pPr>
            <a:endParaRPr lang="en-MY" altLang="en-US" u="sng" dirty="0" smtClean="0">
              <a:solidFill>
                <a:srgbClr val="FF0000"/>
              </a:solidFill>
              <a:latin typeface="inherit"/>
            </a:endParaRPr>
          </a:p>
          <a:p>
            <a:pPr marL="285750" indent="-285750">
              <a:buFont typeface="Arial" panose="020B0604020202020204" pitchFamily="34" charset="0"/>
              <a:buChar char="•"/>
              <a:defRPr/>
            </a:pPr>
            <a:r>
              <a:rPr lang="hi-IN" altLang="en-US" dirty="0">
                <a:solidFill>
                  <a:srgbClr val="000000"/>
                </a:solidFill>
                <a:latin typeface="Preeti" pitchFamily="2" charset="0"/>
                <a:ea typeface="Mangal" panose="02040503050203030202" pitchFamily="18" charset="0"/>
              </a:rPr>
              <a:t>उम्मेदवारहरूको अन्तर्वार्ता भुक्तान अघि मेडिकल चेक अप</a:t>
            </a:r>
            <a:r>
              <a:rPr lang="hi-IN" altLang="en-US" dirty="0" smtClean="0">
                <a:solidFill>
                  <a:srgbClr val="000000"/>
                </a:solidFill>
                <a:latin typeface="Preeti" pitchFamily="2" charset="0"/>
                <a:ea typeface="Mangal" panose="02040503050203030202" pitchFamily="18" charset="0"/>
              </a:rPr>
              <a:t>।</a:t>
            </a:r>
            <a:endParaRPr lang="hi-IN" altLang="en-US" u="sng" dirty="0">
              <a:solidFill>
                <a:srgbClr val="FF0000"/>
              </a:solidFill>
              <a:latin typeface="inherit"/>
            </a:endParaRPr>
          </a:p>
          <a:p>
            <a:pPr marL="285750" indent="-285750">
              <a:buFont typeface="Arial" panose="020B0604020202020204" pitchFamily="34" charset="0"/>
              <a:buChar char="•"/>
              <a:defRPr/>
            </a:pPr>
            <a:r>
              <a:rPr lang="hi-IN" altLang="en-US" dirty="0" smtClean="0">
                <a:solidFill>
                  <a:prstClr val="black"/>
                </a:solidFill>
                <a:latin typeface="Preeti" pitchFamily="2" charset="0"/>
              </a:rPr>
              <a:t>आवास </a:t>
            </a:r>
            <a:r>
              <a:rPr lang="hi-IN" altLang="en-US" dirty="0">
                <a:solidFill>
                  <a:prstClr val="black"/>
                </a:solidFill>
                <a:latin typeface="Preeti" pitchFamily="2" charset="0"/>
              </a:rPr>
              <a:t>लागत = २५०</a:t>
            </a:r>
            <a:r>
              <a:rPr lang="en-US" altLang="en-US" dirty="0">
                <a:solidFill>
                  <a:prstClr val="black"/>
                </a:solidFill>
                <a:latin typeface="Preeti" pitchFamily="2" charset="0"/>
              </a:rPr>
              <a:t> </a:t>
            </a:r>
            <a:r>
              <a:rPr lang="hi-IN" altLang="en-US" dirty="0">
                <a:solidFill>
                  <a:prstClr val="black"/>
                </a:solidFill>
                <a:latin typeface="Preeti" pitchFamily="2" charset="0"/>
              </a:rPr>
              <a:t>क्याट प्रति दिन</a:t>
            </a:r>
          </a:p>
          <a:p>
            <a:pPr marL="285750" indent="-285750">
              <a:buFont typeface="Arial" panose="020B0604020202020204" pitchFamily="34" charset="0"/>
              <a:buChar char="•"/>
              <a:defRPr/>
            </a:pPr>
            <a:r>
              <a:rPr lang="hi-IN" altLang="en-US" dirty="0">
                <a:solidFill>
                  <a:prstClr val="black"/>
                </a:solidFill>
                <a:latin typeface="Preeti" pitchFamily="2" charset="0"/>
              </a:rPr>
              <a:t>खाना लागत = ४००</a:t>
            </a:r>
            <a:r>
              <a:rPr lang="en-US" altLang="en-US" dirty="0">
                <a:solidFill>
                  <a:prstClr val="black"/>
                </a:solidFill>
                <a:latin typeface="Preeti" pitchFamily="2" charset="0"/>
              </a:rPr>
              <a:t> </a:t>
            </a:r>
            <a:r>
              <a:rPr lang="hi-IN" altLang="en-US" dirty="0">
                <a:solidFill>
                  <a:prstClr val="black"/>
                </a:solidFill>
                <a:latin typeface="Preeti" pitchFamily="2" charset="0"/>
              </a:rPr>
              <a:t>क्याट प्रति दिन </a:t>
            </a:r>
            <a:r>
              <a:rPr lang="en-US" altLang="en-US" dirty="0">
                <a:solidFill>
                  <a:prstClr val="black"/>
                </a:solidFill>
                <a:latin typeface="Preeti" pitchFamily="2" charset="0"/>
              </a:rPr>
              <a:t/>
            </a:r>
            <a:br>
              <a:rPr lang="en-US" altLang="en-US" dirty="0">
                <a:solidFill>
                  <a:prstClr val="black"/>
                </a:solidFill>
                <a:latin typeface="Preeti" pitchFamily="2" charset="0"/>
              </a:rPr>
            </a:br>
            <a:r>
              <a:rPr lang="hi-IN" altLang="en-US" sz="1600" dirty="0">
                <a:solidFill>
                  <a:prstClr val="black"/>
                </a:solidFill>
                <a:latin typeface="Preeti" pitchFamily="2" charset="0"/>
              </a:rPr>
              <a:t>(बिहानको खाजा, बिहानको खाजा, रातको खाना)</a:t>
            </a:r>
          </a:p>
          <a:p>
            <a:pPr marL="285750" indent="-285750">
              <a:buFont typeface="Arial" panose="020B0604020202020204" pitchFamily="34" charset="0"/>
              <a:buChar char="•"/>
              <a:defRPr/>
            </a:pPr>
            <a:r>
              <a:rPr lang="hi-IN" altLang="en-US" dirty="0">
                <a:solidFill>
                  <a:prstClr val="black"/>
                </a:solidFill>
                <a:latin typeface="Preeti" pitchFamily="2" charset="0"/>
              </a:rPr>
              <a:t>यातायात = बस टिकट प्रदान गर्नुहोस् </a:t>
            </a:r>
            <a:r>
              <a:rPr lang="en-US" altLang="en-US" dirty="0">
                <a:solidFill>
                  <a:prstClr val="black"/>
                </a:solidFill>
                <a:latin typeface="Preeti" pitchFamily="2" charset="0"/>
              </a:rPr>
              <a:t/>
            </a:r>
            <a:br>
              <a:rPr lang="en-US" altLang="en-US" dirty="0">
                <a:solidFill>
                  <a:prstClr val="black"/>
                </a:solidFill>
                <a:latin typeface="Preeti" pitchFamily="2" charset="0"/>
              </a:rPr>
            </a:br>
            <a:r>
              <a:rPr lang="hi-IN" altLang="en-US" dirty="0">
                <a:solidFill>
                  <a:prstClr val="black"/>
                </a:solidFill>
                <a:latin typeface="Preeti" pitchFamily="2" charset="0"/>
              </a:rPr>
              <a:t>(सामान्य बसका लागि मात्र)</a:t>
            </a:r>
            <a:endParaRPr lang="en-MY" altLang="en-US" dirty="0">
              <a:solidFill>
                <a:prstClr val="black"/>
              </a:solidFill>
              <a:latin typeface="Preeti" pitchFamily="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C92AA332-5EDE-1059-750B-3EEB228DFD88}"/>
              </a:ext>
            </a:extLst>
          </p:cNvPr>
          <p:cNvSpPr txBox="1">
            <a:spLocks/>
          </p:cNvSpPr>
          <p:nvPr/>
        </p:nvSpPr>
        <p:spPr>
          <a:xfrm>
            <a:off x="1911350" y="4853606"/>
            <a:ext cx="8362950" cy="838200"/>
          </a:xfrm>
          <a:prstGeom prst="rect">
            <a:avLst/>
          </a:prstGeom>
          <a:solidFill>
            <a:schemeClr val="bg1"/>
          </a:solidFill>
        </p:spPr>
        <p:txBody>
          <a:bodyPr>
            <a:norm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20000"/>
              </a:lnSpc>
              <a:spcBef>
                <a:spcPct val="0"/>
              </a:spcBef>
              <a:buFont typeface="Calibri Light" panose="020F0302020204030204" pitchFamily="34" charset="0"/>
              <a:buAutoNum type="arabicParenR" startAt="6"/>
            </a:pPr>
            <a:r>
              <a:rPr lang="en-US" altLang="en-US" sz="1800" b="1" u="sng" dirty="0">
                <a:solidFill>
                  <a:srgbClr val="893713"/>
                </a:solidFill>
                <a:latin typeface="Times New Roman" panose="02020603050405020304" pitchFamily="18" charset="0"/>
                <a:cs typeface="Calibri" panose="020F0502020204030204" pitchFamily="34" charset="0"/>
              </a:rPr>
              <a:t>Child </a:t>
            </a:r>
            <a:r>
              <a:rPr lang="en-US" altLang="en-US" sz="1800" b="1" u="sng" dirty="0" err="1">
                <a:solidFill>
                  <a:srgbClr val="893713"/>
                </a:solidFill>
                <a:latin typeface="Times New Roman" panose="02020603050405020304" pitchFamily="18" charset="0"/>
                <a:cs typeface="Calibri" panose="020F0502020204030204" pitchFamily="34" charset="0"/>
              </a:rPr>
              <a:t>Labour</a:t>
            </a:r>
            <a:r>
              <a:rPr lang="en-US" altLang="en-US" sz="1800" b="1" u="sng" dirty="0">
                <a:solidFill>
                  <a:srgbClr val="893713"/>
                </a:solidFill>
                <a:latin typeface="Times New Roman" panose="02020603050405020304" pitchFamily="18" charset="0"/>
                <a:cs typeface="Calibri" panose="020F0502020204030204" pitchFamily="34" charset="0"/>
              </a:rPr>
              <a:t> Avoidance  </a:t>
            </a:r>
            <a:r>
              <a:rPr lang="hi-IN" altLang="en-US" sz="1800" b="1" u="sng" dirty="0">
                <a:latin typeface="Nirmala UI" panose="020B0502040204020203" pitchFamily="34" charset="0"/>
                <a:ea typeface="Calibri" panose="020F0502020204030204" pitchFamily="34" charset="0"/>
              </a:rPr>
              <a:t>बाल श्रम परित्याग </a:t>
            </a:r>
            <a:r>
              <a:rPr lang="en-US" altLang="en-US" sz="1800" b="1" u="sng" dirty="0">
                <a:latin typeface="Nirmala UI" panose="020B0502040204020203" pitchFamily="34" charset="0"/>
                <a:cs typeface="Calibri" panose="020F0502020204030204" pitchFamily="34" charset="0"/>
              </a:rPr>
              <a:t>:</a:t>
            </a:r>
            <a:r>
              <a:rPr lang="en-US" altLang="en-US" sz="1800" b="1" u="sng" dirty="0">
                <a:latin typeface="Times New Roman" panose="02020603050405020304" pitchFamily="18" charset="0"/>
                <a:cs typeface="Calibri" panose="020F0502020204030204" pitchFamily="34" charset="0"/>
              </a:rPr>
              <a:t>- </a:t>
            </a:r>
          </a:p>
          <a:p>
            <a:pPr>
              <a:lnSpc>
                <a:spcPct val="120000"/>
              </a:lnSpc>
              <a:spcBef>
                <a:spcPct val="0"/>
              </a:spcBef>
              <a:buNone/>
            </a:pPr>
            <a:r>
              <a:rPr lang="en-US" altLang="en-US" sz="1500" b="1" dirty="0">
                <a:solidFill>
                  <a:srgbClr val="893713"/>
                </a:solidFill>
                <a:latin typeface="Times New Roman" panose="02020603050405020304" pitchFamily="18" charset="0"/>
                <a:cs typeface="Calibri" panose="020F0502020204030204" pitchFamily="34" charset="0"/>
              </a:rPr>
              <a:t>The hiring age for PTSB is 18 and above. </a:t>
            </a:r>
            <a:r>
              <a:rPr lang="en-MY" altLang="en-US" sz="1600" b="1" dirty="0">
                <a:latin typeface="Nirmala UI" panose="020B0502040204020203" pitchFamily="34" charset="0"/>
                <a:cs typeface="Calibri" panose="020F0502020204030204" pitchFamily="34" charset="0"/>
              </a:rPr>
              <a:t>PTSB </a:t>
            </a:r>
            <a:r>
              <a:rPr lang="hi-IN" altLang="en-US" sz="1600" b="1" dirty="0">
                <a:latin typeface="Nirmala UI" panose="020B0502040204020203" pitchFamily="34" charset="0"/>
                <a:ea typeface="Calibri" panose="020F0502020204030204" pitchFamily="34" charset="0"/>
              </a:rPr>
              <a:t>को भर्ती उमेर अठार र माथि मात्र हो।</a:t>
            </a:r>
            <a:endParaRPr lang="en-MY" altLang="en-US" sz="1600" b="1" dirty="0">
              <a:cs typeface="Calibri" panose="020F0502020204030204" pitchFamily="34" charset="0"/>
            </a:endParaRPr>
          </a:p>
        </p:txBody>
      </p:sp>
      <p:sp>
        <p:nvSpPr>
          <p:cNvPr id="5" name="Content Placeholder 2">
            <a:extLst>
              <a:ext uri="{FF2B5EF4-FFF2-40B4-BE49-F238E27FC236}">
                <a16:creationId xmlns:a16="http://schemas.microsoft.com/office/drawing/2014/main" xmlns="" id="{601AAEF2-CF8E-4230-4E45-5E8584AD0CF3}"/>
              </a:ext>
            </a:extLst>
          </p:cNvPr>
          <p:cNvSpPr txBox="1">
            <a:spLocks/>
          </p:cNvSpPr>
          <p:nvPr/>
        </p:nvSpPr>
        <p:spPr>
          <a:xfrm>
            <a:off x="1911350" y="2394158"/>
            <a:ext cx="8362950" cy="2045320"/>
          </a:xfrm>
          <a:prstGeom prst="rect">
            <a:avLst/>
          </a:prstGeom>
          <a:solidFill>
            <a:schemeClr val="bg1"/>
          </a:solidFill>
        </p:spPr>
        <p:txBody>
          <a:bodyPr>
            <a:normAutofit fontScale="92500"/>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 typeface="Calibri Light" panose="020F0302020204030204" pitchFamily="34" charset="0"/>
              <a:buAutoNum type="arabicParenR" startAt="5"/>
            </a:pPr>
            <a:r>
              <a:rPr lang="en-US" altLang="en-US" sz="1700" b="1" u="sng" dirty="0">
                <a:solidFill>
                  <a:srgbClr val="893713"/>
                </a:solidFill>
                <a:latin typeface="Times New Roman" panose="02020603050405020304" pitchFamily="18" charset="0"/>
                <a:cs typeface="Calibri" panose="020F0502020204030204" pitchFamily="34" charset="0"/>
              </a:rPr>
              <a:t>No Retention of Documents or Deposits </a:t>
            </a:r>
            <a:r>
              <a:rPr lang="hi-IN" altLang="en-US" sz="1700" b="1" u="sng" dirty="0">
                <a:latin typeface="Times New Roman" panose="02020603050405020304" pitchFamily="18" charset="0"/>
                <a:ea typeface="Calibri" panose="020F0502020204030204" pitchFamily="34" charset="0"/>
              </a:rPr>
              <a:t>कागजात वा निक्षेपको कुनै अवधारण छैन </a:t>
            </a:r>
            <a:endParaRPr lang="en-MY" altLang="en-US" sz="1700" dirty="0">
              <a:cs typeface="Calibri" panose="020F0502020204030204" pitchFamily="34" charset="0"/>
            </a:endParaRPr>
          </a:p>
          <a:p>
            <a:pPr>
              <a:spcBef>
                <a:spcPct val="0"/>
              </a:spcBef>
              <a:buNone/>
            </a:pPr>
            <a:r>
              <a:rPr lang="en-US" altLang="en-US" sz="1600" dirty="0">
                <a:solidFill>
                  <a:srgbClr val="893713"/>
                </a:solidFill>
                <a:latin typeface="Times New Roman" panose="02020603050405020304" pitchFamily="18" charset="0"/>
                <a:cs typeface="Calibri" panose="020F0502020204030204" pitchFamily="34" charset="0"/>
              </a:rPr>
              <a:t>	The company shall not on hold or request any original personal documents, monetary deposits, or other collateral as a condition of workers’ employment. Unless for legal purposes.</a:t>
            </a:r>
            <a:br>
              <a:rPr lang="en-US" altLang="en-US" sz="1600" dirty="0">
                <a:solidFill>
                  <a:srgbClr val="893713"/>
                </a:solidFill>
                <a:latin typeface="Times New Roman" panose="02020603050405020304" pitchFamily="18" charset="0"/>
                <a:cs typeface="Calibri" panose="020F0502020204030204" pitchFamily="34" charset="0"/>
              </a:rPr>
            </a:br>
            <a:r>
              <a:rPr lang="en-US" altLang="en-US" sz="1600" dirty="0">
                <a:solidFill>
                  <a:srgbClr val="893713"/>
                </a:solidFill>
                <a:latin typeface="Times New Roman" panose="02020603050405020304" pitchFamily="18" charset="0"/>
                <a:cs typeface="Calibri" panose="020F0502020204030204" pitchFamily="34" charset="0"/>
              </a:rPr>
              <a:t> (example: renewal working permit), with your explicit consent.</a:t>
            </a:r>
            <a:endParaRPr lang="en-MY" altLang="en-US" sz="1600" dirty="0">
              <a:solidFill>
                <a:srgbClr val="893713"/>
              </a:solidFill>
              <a:cs typeface="Calibri" panose="020F0502020204030204" pitchFamily="34" charset="0"/>
            </a:endParaRPr>
          </a:p>
          <a:p>
            <a:pPr>
              <a:buNone/>
            </a:pPr>
            <a:r>
              <a:rPr lang="en-US" altLang="en-US" sz="1700" dirty="0">
                <a:latin typeface="Nirmala UI" panose="020B0502040204020203" pitchFamily="34"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कम्पनीले</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कामदारहरूको</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रोजगारीको</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शर्तको</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रूपमा</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कुनै</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पनि</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मौलिक</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व्यक्तिगत</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कागजातहरू</a:t>
            </a:r>
            <a:r>
              <a:rPr lang="en-US" altLang="en-US" sz="1700" b="1" dirty="0">
                <a:latin typeface="Times New Roman" panose="02020603050405020304" pitchFamily="18" charset="0"/>
                <a:cs typeface="Calibri" panose="020F0502020204030204" pitchFamily="34" charset="0"/>
              </a:rPr>
              <a:t>, </a:t>
            </a:r>
            <a:br>
              <a:rPr lang="en-US" altLang="en-US" sz="1700" b="1" dirty="0">
                <a:latin typeface="Times New Roman" panose="02020603050405020304" pitchFamily="18" charset="0"/>
                <a:cs typeface="Calibri" panose="020F0502020204030204" pitchFamily="34" charset="0"/>
              </a:rPr>
            </a:b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मौद्रिक</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निक्षेपहरू</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वा</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अन्य</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संपार्श्विकहरू</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होल्ड</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वा</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अनुरोध</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गर्ने</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छैन</a:t>
            </a:r>
            <a:r>
              <a:rPr lang="en-US" altLang="en-US" sz="1700" b="1" dirty="0">
                <a:latin typeface="Nirmala UI" panose="020B0502040204020203" pitchFamily="34" charset="0"/>
                <a:cs typeface="Calibri" panose="020F0502020204030204" pitchFamily="34" charset="0"/>
              </a:rPr>
              <a:t>।</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कानुनी</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उद्देश्यका</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लागि</a:t>
            </a:r>
            <a:r>
              <a:rPr lang="en-US" altLang="en-US" sz="1700" b="1" dirty="0">
                <a:latin typeface="Times New Roman" panose="02020603050405020304" pitchFamily="18" charset="0"/>
                <a:cs typeface="Calibri" panose="020F0502020204030204" pitchFamily="34" charset="0"/>
              </a:rPr>
              <a:t> </a:t>
            </a:r>
            <a:br>
              <a:rPr lang="en-US" altLang="en-US" sz="1700" b="1" dirty="0">
                <a:latin typeface="Times New Roman" panose="02020603050405020304" pitchFamily="18" charset="0"/>
                <a:cs typeface="Calibri" panose="020F0502020204030204" pitchFamily="34" charset="0"/>
              </a:rPr>
            </a:b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बाहेक</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उदाहरण</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नवीकरण</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कार्य</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अनुमति</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तपाईंको</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स्पष्ट</a:t>
            </a:r>
            <a:r>
              <a:rPr lang="en-US" altLang="en-US" sz="1700" b="1" dirty="0">
                <a:latin typeface="Times New Roman" panose="02020603050405020304" pitchFamily="18" charset="0"/>
                <a:cs typeface="Calibri" panose="020F0502020204030204" pitchFamily="34" charset="0"/>
              </a:rPr>
              <a:t> </a:t>
            </a:r>
            <a:r>
              <a:rPr lang="en-US" altLang="en-US" sz="1700" b="1" dirty="0" err="1">
                <a:latin typeface="Nirmala UI" panose="020B0502040204020203" pitchFamily="34" charset="0"/>
                <a:cs typeface="Calibri" panose="020F0502020204030204" pitchFamily="34" charset="0"/>
              </a:rPr>
              <a:t>सहमतिमा</a:t>
            </a:r>
            <a:r>
              <a:rPr lang="en-US" altLang="en-US" sz="1700" b="1" dirty="0">
                <a:latin typeface="Nirmala UI" panose="020B0502040204020203" pitchFamily="34" charset="0"/>
                <a:cs typeface="Calibri" panose="020F0502020204030204" pitchFamily="34" charset="0"/>
              </a:rPr>
              <a:t>।</a:t>
            </a:r>
            <a:endParaRPr lang="en-US" altLang="en-US" sz="1500" b="1" dirty="0">
              <a:latin typeface="Times New Roman" panose="02020603050405020304" pitchFamily="18" charset="0"/>
              <a:cs typeface="Calibri" panose="020F0502020204030204" pitchFamily="34" charset="0"/>
            </a:endParaRPr>
          </a:p>
        </p:txBody>
      </p:sp>
      <p:sp>
        <p:nvSpPr>
          <p:cNvPr id="8" name="Title 1">
            <a:extLst>
              <a:ext uri="{FF2B5EF4-FFF2-40B4-BE49-F238E27FC236}">
                <a16:creationId xmlns:a16="http://schemas.microsoft.com/office/drawing/2014/main" xmlns="" id="{D5904A49-97EE-9DF0-C0AB-0D14F661CB2F}"/>
              </a:ext>
            </a:extLst>
          </p:cNvPr>
          <p:cNvSpPr txBox="1">
            <a:spLocks/>
          </p:cNvSpPr>
          <p:nvPr/>
        </p:nvSpPr>
        <p:spPr>
          <a:xfrm>
            <a:off x="410817" y="384313"/>
            <a:ext cx="11410122" cy="1421295"/>
          </a:xfrm>
          <a:prstGeom prst="rect">
            <a:avLst/>
          </a:prstGeom>
          <a:solidFill>
            <a:schemeClr val="bg1"/>
          </a:solidFill>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defRPr/>
            </a:pPr>
            <a:r>
              <a:rPr lang="en-US" sz="3100" b="1" dirty="0">
                <a:solidFill>
                  <a:schemeClr val="accent5">
                    <a:lumMod val="75000"/>
                  </a:schemeClr>
                </a:solidFill>
              </a:rPr>
              <a:t>PTSB is practicing ethical recruitment. What is it about?</a:t>
            </a:r>
            <a:r>
              <a:rPr lang="en-US" sz="4900" dirty="0">
                <a:solidFill>
                  <a:schemeClr val="accent5">
                    <a:lumMod val="75000"/>
                  </a:schemeClr>
                </a:solidFill>
              </a:rPr>
              <a:t/>
            </a:r>
            <a:br>
              <a:rPr lang="en-US" sz="4900" dirty="0">
                <a:solidFill>
                  <a:schemeClr val="accent5">
                    <a:lumMod val="75000"/>
                  </a:schemeClr>
                </a:solidFill>
              </a:rPr>
            </a:br>
            <a:r>
              <a:rPr lang="en-MY" sz="3100" dirty="0"/>
              <a:t>PTSB </a:t>
            </a:r>
            <a:r>
              <a:rPr lang="hi-IN" sz="3100" dirty="0"/>
              <a:t>ले नैतिक भर्ती अभ्यास गर्दैछ। यसको बारेमा के हो?</a:t>
            </a:r>
            <a:endParaRPr lang="en-MY"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1170</TotalTime>
  <Words>3955</Words>
  <Application>Microsoft Office PowerPoint</Application>
  <PresentationFormat>Widescreen</PresentationFormat>
  <Paragraphs>592</Paragraphs>
  <Slides>66</Slides>
  <Notes>1</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66</vt:i4>
      </vt:variant>
    </vt:vector>
  </HeadingPairs>
  <TitlesOfParts>
    <vt:vector size="88" baseType="lpstr">
      <vt:lpstr>Calibri body</vt:lpstr>
      <vt:lpstr>等线</vt:lpstr>
      <vt:lpstr>方正姚体</vt:lpstr>
      <vt:lpstr>inherit</vt:lpstr>
      <vt:lpstr>新細明體</vt:lpstr>
      <vt:lpstr>Preeti</vt:lpstr>
      <vt:lpstr>Shruti</vt:lpstr>
      <vt:lpstr>SimSun</vt:lpstr>
      <vt:lpstr>Zawgyi-One</vt:lpstr>
      <vt:lpstr>Arial</vt:lpstr>
      <vt:lpstr>Arial Narrow</vt:lpstr>
      <vt:lpstr>Bahnschrift</vt:lpstr>
      <vt:lpstr>Calibri</vt:lpstr>
      <vt:lpstr>Calibri Light</vt:lpstr>
      <vt:lpstr>Cambria</vt:lpstr>
      <vt:lpstr>Mangal</vt:lpstr>
      <vt:lpstr>Myanmar Text</vt:lpstr>
      <vt:lpstr>Nirmala UI</vt:lpstr>
      <vt:lpstr>Symbol</vt:lpstr>
      <vt:lpstr>Times New Roman</vt:lpstr>
      <vt:lpstr>Wingdings</vt:lpstr>
      <vt:lpstr>Office Theme</vt:lpstr>
      <vt:lpstr>PowerPoint Presentation</vt:lpstr>
      <vt:lpstr>Content of today आजको सामग्री</vt:lpstr>
      <vt:lpstr>PowerPoint Presentation</vt:lpstr>
      <vt:lpstr>PTSB Interview &amp; Selection Process अन्तर्वार्ता र चयन प्रक्रिया</vt:lpstr>
      <vt:lpstr> PTSB is practicing ethical recruitment. What is it about? PTSB ले नैतिक भर्ती अभ्यास गर्दैछ। यसको बारेमा के हो? </vt:lpstr>
      <vt:lpstr>To achieve PTSB Ethical Recruitment, we ensure our recruitment process are: PTSB नैतिक भर्ती प्राप्त गर्न, हामी हाम्रो भर्ती प्रक्रिया निम्न छन्:</vt:lpstr>
      <vt:lpstr>PowerPoint Presentation</vt:lpstr>
      <vt:lpstr>PowerPoint Presentation</vt:lpstr>
      <vt:lpstr>PowerPoint Presentation</vt:lpstr>
      <vt:lpstr>3. Who is PTSB, What PTSB Do PTSB को हो, PTSB के गर्छ</vt:lpstr>
      <vt:lpstr>What is PTSB Corporate’s Code of Ethics and Conduct (CoC PTSB) ? कर्पोरेटको नैतिकता र आचार संहिता (CoC PTSB) के हो ?</vt:lpstr>
      <vt:lpstr>MALAYSIA MAP मलेशिया नक्शा</vt:lpstr>
      <vt:lpstr>PowerPoint Presentation</vt:lpstr>
      <vt:lpstr>MALAYSIAN RACE मलेसियन जाति</vt:lpstr>
      <vt:lpstr>Communication Languages सञ्चार भाषाहरू</vt:lpstr>
      <vt:lpstr>MIGRANT WORKERS प्रवासी कामदारहरू</vt:lpstr>
      <vt:lpstr>PowerPoint Presentation</vt:lpstr>
      <vt:lpstr>PowerPoint Presentation</vt:lpstr>
      <vt:lpstr>PowerPoint Presentation</vt:lpstr>
      <vt:lpstr>PowerPoint Presentation</vt:lpstr>
      <vt:lpstr>PowerPoint Presentation</vt:lpstr>
      <vt:lpstr>PowerPoint Presentation</vt:lpstr>
      <vt:lpstr>PLASTICTECNIC BLOCK A,NILAI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WORKING HOURS   घण्टा काम गर्दै</vt:lpstr>
      <vt:lpstr>PowerPoint Presentation</vt:lpstr>
      <vt:lpstr>PowerPoint Presentation</vt:lpstr>
      <vt:lpstr>          Ordinary Rate Pay (ORP) for OT Calculation – Normal OT (1.5)  सामान्य दिन ओभरटाइम (1.5)  </vt:lpstr>
      <vt:lpstr>          Ordinary Rate Pay (ORP) for OT Calculation – Rest day OT (2.0) विश्राम दिन ओभरटाइम (2.0) </vt:lpstr>
      <vt:lpstr>          Ordinary Rate Pay (ORP) for OT Calculation – Public Holiday OT (3.0) सार्वजनिक बिदा ओभरटाइम (3.0) </vt:lpstr>
      <vt:lpstr>PowerPoint Presentation</vt:lpstr>
      <vt:lpstr>PowerPoint Presentation</vt:lpstr>
      <vt:lpstr>PowerPoint Presentation</vt:lpstr>
      <vt:lpstr>PowerPoint Presentation</vt:lpstr>
      <vt:lpstr>SAMPLE PAY SLIP नमूना भुक्तान पर्ची</vt:lpstr>
      <vt:lpstr>The cost and fees associated with recruitment, travel and processing of your employment shall be covered by the Employer.    तपाईंको रोजगारीको भर्ती, यात्रा, र प्रशोधनसँग सम्बन्धित लागत र शुल्कहरू रोजगारदाताद्वारा कभर गरिनेछ। </vt:lpstr>
      <vt:lpstr>The employee shall not be required to pay the Employers’ or its agents’ recruitment fees or any other related fees for his employment in Malaysia unless it is legally approved by the Government of your origin country.  If any such fees are found to have been paid by the Employee, such fees shall be repaid to the Employee within sixty (60) days from the date of conclusion of the finding.   कर्मचारीले रोजगारदातालाई 'वा यसको एजेन्टहरू' भर्ती शुल्क वा मलेसियामा आफ्नो रोजगारीका लागि कुनै पनि अन्य सम्बन्धित शुल्क तिर्न आवश्यक पर्दैन जबसम्म यो तपाईंको मूल देश सरकार द्वारा कानुनी मान्यता प्राप्त छैन। यदि त्यस्तो कुनै शुल्कहरू कर्मचारीले भुक्तान गरेको पाएमा त्यस्ता शुल्कहरू फेला पर्न समाप्त भएको मितिदेखि (६०) दिन भित्र फिर्ता गर्नुपर्नेछ।</vt:lpstr>
      <vt:lpstr>PowerPoint Presentation</vt:lpstr>
      <vt:lpstr>PowerPoint Presentation</vt:lpstr>
      <vt:lpstr>       a) Medical treatment will be provided free by the Employer at the Employer            appointed panel clinics and Government Hospital, up to maximum RM300            per year, excludes any self-inflicted injury and/or sexually transmitted            diseases.   क) मेडिकल उपचार नियोक्ता नियुक्त प्यानल क्लिनिक र सरकारी अस्पतालमा नि: शुल्क प्रदान गरिने छ, अधिकतम RM ३०० प्रति वर्ष सम्म, कुनै पनि आत्म-संक्रमित चोट र / वा यौन रोगबाट बाहिर निस्कन्छ।</vt:lpstr>
      <vt:lpstr>PowerPoint Presentation</vt:lpstr>
      <vt:lpstr>a) Upon arrival in Malaysia, you are required to undergo a medical examination to comply with the Government requirement and the cost of such medical examination shall be borne by the Employer. In the event that you are certified medical unfit for employment by the medical practitioner, you shall be terminated with immediate effect and will be repatriated to your home country within thirty (30) days.   b) Subsequently, yearly medical examination will be arranged as required by the Immigration Department of Malaysia and the cost incurred will be borne by the Employer.   क) मलेसिया आइपुगेपछि तपाईंले सरकारको आवश्यकता पूरा गर्न एक मेडिकल जाँच गर्नु पर्छ र यस्तो मेडिकल जाँचको खर्च नियोक्ताले उठाउनेछ। यदि तपाईंलाई चिकित्सा व्यवसायीद्वारा रोजगारको लागि मेडिकल अयोग्य प्रमाणित गरिएको छ भने, तपाईंलाई तत्काल प्रभावका साथ समाप्त गरिनेछ र तीस (३०) दिन भित्र तपाईंको स्वदेश फर्काइनेछ।   बी) त्यसपछि, मलेसियाको अध्यागमन विभागले आवश्यक्ता गरे अनुसार वार्षिक मेडिकल जाँचको व्यवस्था गरीनेछ र खर्चको खर्च नियोक्ताले उठाउनेछ।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water and electricity cost of the accommodation shall be borne by you, calculated based on actual bills amount divided by the total number of residents in the same room/ dorm.  आवासको पानी र बिजुली लागत तपाईंले वहन गर्नुपर्नेछ, वास्तविक बिलको आधारमा गणना गर्नुहोस् एउटै कोठा / छात्रावासमा बस्ने कुल संख्याको आधारमा।</vt:lpstr>
      <vt:lpstr>PowerPoint Presentation</vt:lpstr>
      <vt:lpstr>PowerPoint Presentation</vt:lpstr>
      <vt:lpstr>PowerPoint Presentation</vt:lpstr>
      <vt:lpstr>   </vt:lpstr>
      <vt:lpst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Adzhar</dc:creator>
  <cp:lastModifiedBy>Su Toh Wei Ting</cp:lastModifiedBy>
  <cp:revision>22</cp:revision>
  <dcterms:created xsi:type="dcterms:W3CDTF">2022-07-13T04:03:32Z</dcterms:created>
  <dcterms:modified xsi:type="dcterms:W3CDTF">2022-07-19T11:39:33Z</dcterms:modified>
</cp:coreProperties>
</file>